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C11"/>
    <a:srgbClr val="167BB3"/>
    <a:srgbClr val="3C414B"/>
    <a:srgbClr val="CD6496"/>
    <a:srgbClr val="C84650"/>
    <a:srgbClr val="CD644B"/>
    <a:srgbClr val="008C7D"/>
    <a:srgbClr val="73B973"/>
    <a:srgbClr val="46468C"/>
    <a:srgbClr val="3CB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71" autoAdjust="0"/>
  </p:normalViewPr>
  <p:slideViewPr>
    <p:cSldViewPr>
      <p:cViewPr varScale="1">
        <p:scale>
          <a:sx n="131" d="100"/>
          <a:sy n="131" d="100"/>
        </p:scale>
        <p:origin x="336" y="120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11/01/2021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11/01/2021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DCCF6-D9C2-48FD-8F21-0DCA7B2A466C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83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024DD1-F817-49E8-8C52-E99C464E39F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3E894-D2A5-4E47-A723-E90C38CCC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B30A0B-4E3A-4195-8190-476B82874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0AE14-CAD9-41D7-9249-11C413AD364B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29472B-E81D-447E-BF29-4F041684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823507-1CB7-4AAD-9D87-14F7110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E87E67-CE18-47E0-A3FF-9DF797CF46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AA657-B6C6-4E20-B6D5-F18F8D3A1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4ABB3-36F7-41E5-A3CA-2A539D5B341C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9DA45-DE3C-4D21-B186-3A1D29772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BBFBB0-27F2-4B07-BB6D-DD267AE8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080AF9-7958-4A47-AB7D-77047E09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7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A885A-5620-4B06-B11D-13F977A33336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7BEDD-503B-4047-B7BF-9AC829EF9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DD0857-758D-40F4-846E-27F0EEF37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412DAA-EC08-4872-9643-E249BF39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3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B23924-7BF4-4BE9-A852-A222E678C5A4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A7E3C-36F4-4AB6-84F5-91C692D0E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F36841-0414-476A-85FC-494397547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C846B7-B6BC-4B7F-AD65-09A352493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6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50A316-2A31-4D0D-9AA0-38842B2022CF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A89C5-6405-4049-9AC7-EFD564C1F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AC521F-22B8-49F0-BF02-BC63478D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D756137-E79B-4125-9251-A46B5100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9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7AFA0-91AB-4260-AA00-DF37BEF7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AB0CB-E3F8-4FDC-9EDF-5E5A80972E21}"/>
              </a:ext>
            </a:extLst>
          </p:cNvPr>
          <p:cNvSpPr/>
          <p:nvPr userDrawn="1"/>
        </p:nvSpPr>
        <p:spPr>
          <a:xfrm>
            <a:off x="-36512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570080-42E1-46B8-A8B3-DEC9486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5BF9D2-9295-44E2-BE1C-A446E38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F342E-82EA-4D71-A436-616A7332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78F8E-E240-43FB-8867-7DBAB0BDBB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8150B-7145-4B0C-8559-C5D63012D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2389-841A-419C-A905-7E89124EA146}"/>
              </a:ext>
            </a:extLst>
          </p:cNvPr>
          <p:cNvSpPr/>
          <p:nvPr userDrawn="1"/>
        </p:nvSpPr>
        <p:spPr>
          <a:xfrm>
            <a:off x="-43010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168ADB-4889-45D7-9955-E972BF78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3CC0-5353-405D-BF07-F3A4830A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0FD9FB-F7EE-4436-9F2F-3EF9E2983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10C4D-F17B-48CC-B08B-6FAC3FE20E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E9378-AD98-452F-8893-EDC90660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2E947A-2961-4F9B-B9F0-BAF893C7CB8C}"/>
              </a:ext>
            </a:extLst>
          </p:cNvPr>
          <p:cNvSpPr/>
          <p:nvPr userDrawn="1"/>
        </p:nvSpPr>
        <p:spPr>
          <a:xfrm>
            <a:off x="-3958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26589-890E-403F-9F13-9298125B7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3C2AEE-2B97-4077-B607-4D6E6BD7E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668D5-4EE3-4B55-8C76-AE01407F6C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7397A-F948-43E0-B8DC-23016894D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14" r:id="rId11"/>
    <p:sldLayoutId id="2147483739" r:id="rId12"/>
    <p:sldLayoutId id="214748371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visionforlife.com.a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visionforlife.com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3BBE-FF97-4334-88EF-B79167FE7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Discover all the clues to good 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A9024-04B4-4142-8A57-75201DD7F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Children’s Vision for Students</a:t>
            </a:r>
          </a:p>
        </p:txBody>
      </p:sp>
    </p:spTree>
    <p:extLst>
      <p:ext uri="{BB962C8B-B14F-4D97-AF65-F5344CB8AC3E}">
        <p14:creationId xmlns:p14="http://schemas.microsoft.com/office/powerpoint/2010/main" val="83140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9A30-C109-43B2-85D6-068F5C8B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Near sighted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A8A4-6249-4BE8-BA32-9164049F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352927" cy="461192"/>
          </a:xfrm>
        </p:spPr>
        <p:txBody>
          <a:bodyPr/>
          <a:lstStyle/>
          <a:p>
            <a:r>
              <a:rPr lang="en-AU" altLang="en-US" sz="1800" dirty="0">
                <a:solidFill>
                  <a:schemeClr val="tx1"/>
                </a:solidFill>
                <a:effectLst/>
              </a:rPr>
              <a:t>Can see clearly up close but things in the background can be blurry</a:t>
            </a:r>
            <a:endParaRPr lang="en-AU" dirty="0"/>
          </a:p>
        </p:txBody>
      </p:sp>
      <p:pic>
        <p:nvPicPr>
          <p:cNvPr id="4" name="Picture 4" descr="A near sighted">
            <a:extLst>
              <a:ext uri="{FF2B5EF4-FFF2-40B4-BE49-F238E27FC236}">
                <a16:creationId xmlns:a16="http://schemas.microsoft.com/office/drawing/2014/main" id="{D58BDEB6-3730-41E2-B24F-D3ACBE3E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27635"/>
            <a:ext cx="2657435" cy="2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 descr="see-saw main">
            <a:extLst>
              <a:ext uri="{FF2B5EF4-FFF2-40B4-BE49-F238E27FC236}">
                <a16:creationId xmlns:a16="http://schemas.microsoft.com/office/drawing/2014/main" id="{650108E9-1DF3-46B7-AC21-AFAFCBEA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27635"/>
            <a:ext cx="2657435" cy="2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1B63-59A5-4669-821B-FFAE24F7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Astigmatism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943A-74C7-4724-B853-D8D4EC7B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569205"/>
          </a:xfrm>
        </p:spPr>
        <p:txBody>
          <a:bodyPr>
            <a:normAutofit fontScale="92500" lnSpcReduction="10000"/>
          </a:bodyPr>
          <a:lstStyle/>
          <a:p>
            <a:r>
              <a:rPr lang="en-AU" altLang="en-US" sz="1800" dirty="0">
                <a:solidFill>
                  <a:schemeClr val="tx1"/>
                </a:solidFill>
                <a:effectLst/>
              </a:rPr>
              <a:t>Front of the eye is shaped like an Aussie rules football instead of a basketball, making some things blurry</a:t>
            </a:r>
            <a:endParaRPr lang="en-AU" dirty="0"/>
          </a:p>
        </p:txBody>
      </p:sp>
      <p:pic>
        <p:nvPicPr>
          <p:cNvPr id="7" name="Picture 11" descr="see-saw main">
            <a:extLst>
              <a:ext uri="{FF2B5EF4-FFF2-40B4-BE49-F238E27FC236}">
                <a16:creationId xmlns:a16="http://schemas.microsoft.com/office/drawing/2014/main" id="{FB0342D3-B43A-4ADB-8F52-DED8847F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14371"/>
            <a:ext cx="2657435" cy="2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astigmatism">
            <a:extLst>
              <a:ext uri="{FF2B5EF4-FFF2-40B4-BE49-F238E27FC236}">
                <a16:creationId xmlns:a16="http://schemas.microsoft.com/office/drawing/2014/main" id="{D0140935-D356-4FC1-85DB-2B0A85C1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3914" y="1614371"/>
            <a:ext cx="2657435" cy="265743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9A30-C109-43B2-85D6-068F5C8B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Colour vision problem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A8A4-6249-4BE8-BA32-9164049F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352927" cy="461192"/>
          </a:xfrm>
        </p:spPr>
        <p:txBody>
          <a:bodyPr/>
          <a:lstStyle/>
          <a:p>
            <a:r>
              <a:rPr lang="en-AU" altLang="en-US" sz="1800" dirty="0">
                <a:solidFill>
                  <a:schemeClr val="tx1"/>
                </a:solidFill>
                <a:effectLst/>
              </a:rPr>
              <a:t>Colours are not seen as they should be</a:t>
            </a:r>
            <a:endParaRPr lang="en-AU" dirty="0"/>
          </a:p>
        </p:txBody>
      </p:sp>
      <p:pic>
        <p:nvPicPr>
          <p:cNvPr id="4" name="Picture 4" descr="A near sighted">
            <a:extLst>
              <a:ext uri="{FF2B5EF4-FFF2-40B4-BE49-F238E27FC236}">
                <a16:creationId xmlns:a16="http://schemas.microsoft.com/office/drawing/2014/main" id="{D58BDEB6-3730-41E2-B24F-D3ACBE3E4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27635"/>
            <a:ext cx="2657435" cy="2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 descr="see-saw main">
            <a:extLst>
              <a:ext uri="{FF2B5EF4-FFF2-40B4-BE49-F238E27FC236}">
                <a16:creationId xmlns:a16="http://schemas.microsoft.com/office/drawing/2014/main" id="{650108E9-1DF3-46B7-AC21-AFAFCBEA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27635"/>
            <a:ext cx="2657435" cy="2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E2D4-4B9C-421F-8012-5AA36075E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F773D-9A7F-48A6-A30D-09E8A3FD6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715766"/>
            <a:ext cx="6984776" cy="648072"/>
          </a:xfrm>
        </p:spPr>
        <p:txBody>
          <a:bodyPr>
            <a:normAutofit/>
          </a:bodyPr>
          <a:lstStyle/>
          <a:p>
            <a:pPr marL="323850" eaLnBrk="1" hangingPunct="1">
              <a:spcBef>
                <a:spcPct val="0"/>
              </a:spcBef>
              <a:buFontTx/>
              <a:buNone/>
              <a:defRPr/>
            </a:pPr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</a:rPr>
              <a:t>Optometry Australia</a:t>
            </a:r>
          </a:p>
          <a:p>
            <a:pPr marL="323850" eaLnBrk="1" hangingPunct="1">
              <a:spcBef>
                <a:spcPct val="0"/>
              </a:spcBef>
              <a:buFontTx/>
              <a:buNone/>
              <a:defRPr/>
            </a:pPr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www.goodvisionforlife.com.au</a:t>
            </a:r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72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D4B-DECF-49D8-85A9-8A9922D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For teachers: </a:t>
            </a:r>
            <a:r>
              <a:rPr lang="en-AU" altLang="en-US" dirty="0">
                <a:solidFill>
                  <a:schemeClr val="tx1"/>
                </a:solidFill>
                <a:effectLst/>
              </a:rPr>
              <a:t>Facts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7032-6FBB-4E4B-84ED-D46EF366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 in 5 children has an undetected eye problem</a:t>
            </a:r>
          </a:p>
          <a:p>
            <a:r>
              <a:rPr lang="en-AU" dirty="0"/>
              <a:t>Good vision is important for your students social, educational and behavioural development</a:t>
            </a:r>
          </a:p>
          <a:p>
            <a:r>
              <a:rPr lang="en-AU" dirty="0"/>
              <a:t>Early detection is key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01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D4B-DECF-49D8-85A9-8A9922D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For teachers: </a:t>
            </a:r>
            <a:r>
              <a:rPr lang="en-AU" altLang="en-US" dirty="0">
                <a:solidFill>
                  <a:schemeClr val="tx1"/>
                </a:solidFill>
                <a:effectLst/>
              </a:rPr>
              <a:t>How can I help?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7032-6FBB-4E4B-84ED-D46EF366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Tx/>
              <a:buAutoNum type="arabicPeriod"/>
            </a:pPr>
            <a:r>
              <a:rPr lang="en-AU" altLang="en-US" sz="1800" dirty="0">
                <a:solidFill>
                  <a:schemeClr val="tx1"/>
                </a:solidFill>
              </a:rPr>
              <a:t>Ensure a good vision classroom</a:t>
            </a:r>
          </a:p>
          <a:p>
            <a:pPr eaLnBrk="1" hangingPunct="1">
              <a:buClr>
                <a:schemeClr val="accent2"/>
              </a:buClr>
              <a:buFontTx/>
              <a:buAutoNum type="arabicPeriod"/>
            </a:pPr>
            <a:r>
              <a:rPr lang="en-AU" altLang="en-US" sz="1800" dirty="0">
                <a:solidFill>
                  <a:schemeClr val="tx1"/>
                </a:solidFill>
              </a:rPr>
              <a:t>Know the signs that may indicate a vision problem in your students</a:t>
            </a:r>
          </a:p>
          <a:p>
            <a:pPr eaLnBrk="1" hangingPunct="1">
              <a:buClr>
                <a:schemeClr val="accent2"/>
              </a:buClr>
              <a:buFontTx/>
              <a:buAutoNum type="arabicPeriod"/>
            </a:pPr>
            <a:r>
              <a:rPr lang="en-AU" altLang="en-US" sz="1800" dirty="0">
                <a:solidFill>
                  <a:schemeClr val="tx1"/>
                </a:solidFill>
              </a:rPr>
              <a:t>Advise parents of possible concerns</a:t>
            </a:r>
          </a:p>
        </p:txBody>
      </p:sp>
    </p:spTree>
    <p:extLst>
      <p:ext uri="{BB962C8B-B14F-4D97-AF65-F5344CB8AC3E}">
        <p14:creationId xmlns:p14="http://schemas.microsoft.com/office/powerpoint/2010/main" val="196746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D4B-DECF-49D8-85A9-8A9922D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For teachers: </a:t>
            </a:r>
            <a:r>
              <a:rPr lang="en-AU" altLang="en-US" dirty="0">
                <a:solidFill>
                  <a:schemeClr val="tx1"/>
                </a:solidFill>
                <a:effectLst/>
              </a:rPr>
              <a:t>How can I help?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7032-6FBB-4E4B-84ED-D46EF366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Tx/>
              <a:buAutoNum type="arabicPeriod"/>
            </a:pPr>
            <a:r>
              <a:rPr lang="en-AU" altLang="en-US" sz="1800" dirty="0">
                <a:solidFill>
                  <a:schemeClr val="tx1"/>
                </a:solidFill>
              </a:rPr>
              <a:t>Ensure a good vision classroom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Ensure good and even lighting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Limit computer sessions to less than two hours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Minimise reflections from the monitor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The top of the monitor should be approximately at or slightly below eye level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Use appropriate font sizes and colours on the monitor and whiteboard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Encourage outdoor activities at lunch and recess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Make sure sunglasses and a hat are worn outdoors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Make sure appropriate protective eyewear is worn when playing sport</a:t>
            </a:r>
          </a:p>
          <a:p>
            <a:pPr lvl="1"/>
            <a:endParaRPr lang="en-AU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7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D4B-DECF-49D8-85A9-8A9922D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For teachers: </a:t>
            </a:r>
            <a:r>
              <a:rPr lang="en-AU" altLang="en-US" dirty="0">
                <a:solidFill>
                  <a:schemeClr val="tx1"/>
                </a:solidFill>
                <a:effectLst/>
              </a:rPr>
              <a:t>How can I help?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7032-6FBB-4E4B-84ED-D46EF366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352927" cy="3102992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accent2"/>
              </a:buClr>
              <a:buFont typeface="+mj-lt"/>
              <a:buAutoNum type="arabicPeriod" startAt="2"/>
            </a:pPr>
            <a:r>
              <a:rPr lang="en-AU" altLang="en-US" sz="1800" dirty="0">
                <a:solidFill>
                  <a:schemeClr val="tx1"/>
                </a:solidFill>
              </a:rPr>
              <a:t>Know the signs that may indicate a vision problem in your students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One eye turns in or out while the other points straight ahead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Frequent blinking or rubbing the eyes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Poor hand-eye coordination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Difficulty learning to read, below age-average reading skills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Complaints of headaches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Red or watery eyes</a:t>
            </a:r>
          </a:p>
          <a:p>
            <a:pPr lvl="1"/>
            <a:endParaRPr lang="en-AU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D4B-DECF-49D8-85A9-8A9922DC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>
                <a:solidFill>
                  <a:schemeClr val="tx1"/>
                </a:solidFill>
                <a:effectLst/>
              </a:rPr>
              <a:t>For teachers: </a:t>
            </a:r>
            <a:r>
              <a:rPr lang="en-AU" altLang="en-US" dirty="0">
                <a:solidFill>
                  <a:schemeClr val="tx1"/>
                </a:solidFill>
                <a:effectLst/>
              </a:rPr>
              <a:t>How can I help?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F7032-6FBB-4E4B-84ED-D46EF366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Clr>
                <a:schemeClr val="accent2"/>
              </a:buClr>
              <a:buFont typeface="+mj-lt"/>
              <a:buAutoNum type="arabicPeriod" startAt="3"/>
            </a:pPr>
            <a:r>
              <a:rPr lang="en-AU" altLang="en-US" sz="1800" dirty="0">
                <a:solidFill>
                  <a:schemeClr val="tx1"/>
                </a:solidFill>
              </a:rPr>
              <a:t>Advise parents of possible concerns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If you think a student may have an eye problem, speak to parents. </a:t>
            </a:r>
          </a:p>
          <a:p>
            <a:pPr eaLnBrk="1" hangingPunct="1">
              <a:buFontTx/>
              <a:buChar char="•"/>
            </a:pPr>
            <a:r>
              <a:rPr lang="en-AU" altLang="en-US" sz="1600" dirty="0">
                <a:solidFill>
                  <a:schemeClr val="tx1"/>
                </a:solidFill>
              </a:rPr>
              <a:t>Recommend that the parent take their child to an optometrist for a thorough eye examination. </a:t>
            </a:r>
          </a:p>
          <a:p>
            <a:pPr lvl="1"/>
            <a:endParaRPr lang="en-AU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2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D505-6290-452A-8B8A-D5ECBDA9B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More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7AC26-4AA9-41F2-8B67-3A1EFB08A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5328592" cy="361206"/>
          </a:xfrm>
        </p:spPr>
        <p:txBody>
          <a:bodyPr>
            <a:normAutofit fontScale="47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Download children’s vision resources for teachers at </a:t>
            </a:r>
            <a:r>
              <a:rPr lang="en-AU" i="1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vision for life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or contact your local optometrist. </a:t>
            </a: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5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FF77-75C7-4C20-B861-0554FEBE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eyes…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194-B89D-4F65-AF04-1176F7E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4176463" cy="3102992"/>
          </a:xfrm>
        </p:spPr>
        <p:txBody>
          <a:bodyPr>
            <a:normAutofit/>
          </a:bodyPr>
          <a:lstStyle/>
          <a:p>
            <a:r>
              <a:rPr lang="en-AU" sz="1600" dirty="0"/>
              <a:t>Are about as big as a ping-pong ball</a:t>
            </a:r>
          </a:p>
          <a:p>
            <a:r>
              <a:rPr lang="en-AU" sz="1600" dirty="0"/>
              <a:t>Sit in a little hollow area in your skull (called the eye socket)</a:t>
            </a:r>
          </a:p>
          <a:p>
            <a:r>
              <a:rPr lang="en-AU" sz="1600" dirty="0"/>
              <a:t>Are protected at the front by the eyelid</a:t>
            </a:r>
          </a:p>
          <a:p>
            <a:r>
              <a:rPr lang="en-AU" sz="1600" dirty="0"/>
              <a:t>Are kept clean by blinking</a:t>
            </a:r>
          </a:p>
          <a:p>
            <a:r>
              <a:rPr lang="en-AU" sz="1600" dirty="0"/>
              <a:t>Are connected to your brain by a little cable called the optic nerve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169B7F-9DA1-4CEE-88C3-0AB64E9DAA5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r="570"/>
          <a:stretch/>
        </p:blipFill>
        <p:spPr>
          <a:xfrm>
            <a:off x="4932040" y="924080"/>
            <a:ext cx="4211960" cy="3102991"/>
          </a:xfrm>
        </p:spPr>
      </p:pic>
    </p:spTree>
    <p:extLst>
      <p:ext uri="{BB962C8B-B14F-4D97-AF65-F5344CB8AC3E}">
        <p14:creationId xmlns:p14="http://schemas.microsoft.com/office/powerpoint/2010/main" val="333318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4B5F-D649-4716-83C1-EC8C3299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Eyes are very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744C-C121-4EA3-A5DF-553BF4C5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461192"/>
          </a:xfrm>
        </p:spPr>
        <p:txBody>
          <a:bodyPr/>
          <a:lstStyle/>
          <a:p>
            <a:r>
              <a:rPr lang="en-AU" dirty="0"/>
              <a:t>What differences can you see?</a:t>
            </a:r>
          </a:p>
        </p:txBody>
      </p:sp>
      <p:pic>
        <p:nvPicPr>
          <p:cNvPr id="4" name="Picture 50">
            <a:extLst>
              <a:ext uri="{FF2B5EF4-FFF2-40B4-BE49-F238E27FC236}">
                <a16:creationId xmlns:a16="http://schemas.microsoft.com/office/drawing/2014/main" id="{58FF616C-4495-4B9C-8D75-92761077F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-619" b="1722"/>
          <a:stretch/>
        </p:blipFill>
        <p:spPr>
          <a:xfrm>
            <a:off x="-78078" y="1783288"/>
            <a:ext cx="2489838" cy="1901824"/>
          </a:xfrm>
          <a:prstGeom prst="rect">
            <a:avLst/>
          </a:prstGeom>
          <a:noFill/>
          <a:ln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Object 61">
            <a:extLst>
              <a:ext uri="{FF2B5EF4-FFF2-40B4-BE49-F238E27FC236}">
                <a16:creationId xmlns:a16="http://schemas.microsoft.com/office/drawing/2014/main" id="{2EB0595A-D3C3-475A-81FB-05E312063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293938"/>
              </p:ext>
            </p:extLst>
          </p:nvPr>
        </p:nvGraphicFramePr>
        <p:xfrm>
          <a:off x="1526337" y="1782328"/>
          <a:ext cx="3045663" cy="190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049958" imgH="1036410" progId="MSPhotoEd.3">
                  <p:embed/>
                </p:oleObj>
              </mc:Choice>
              <mc:Fallback>
                <p:oleObj name="Photo Editor Photo" r:id="rId3" imgW="2049958" imgH="1036410" progId="MSPhotoEd.3">
                  <p:embed/>
                  <p:pic>
                    <p:nvPicPr>
                      <p:cNvPr id="32829" name="Object 61">
                        <a:extLst>
                          <a:ext uri="{FF2B5EF4-FFF2-40B4-BE49-F238E27FC236}">
                            <a16:creationId xmlns:a16="http://schemas.microsoft.com/office/drawing/2014/main" id="{456F6CCC-EFF0-487E-9287-3AF78A54D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337" y="1782328"/>
                        <a:ext cx="3045663" cy="190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1">
            <a:extLst>
              <a:ext uri="{FF2B5EF4-FFF2-40B4-BE49-F238E27FC236}">
                <a16:creationId xmlns:a16="http://schemas.microsoft.com/office/drawing/2014/main" id="{DAAC1E82-A0A5-48D8-8C67-1966B398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4067" y="1779248"/>
            <a:ext cx="285591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9">
            <a:extLst>
              <a:ext uri="{FF2B5EF4-FFF2-40B4-BE49-F238E27FC236}">
                <a16:creationId xmlns:a16="http://schemas.microsoft.com/office/drawing/2014/main" id="{E9AEBD10-E9F1-4BA6-BBC1-344B122E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0196" y="1779248"/>
            <a:ext cx="286385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up your eye?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49D15-037B-4D1A-8E0D-F96D2715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71550"/>
            <a:ext cx="7488831" cy="3920285"/>
          </a:xfrm>
        </p:spPr>
      </p:pic>
    </p:spTree>
    <p:extLst>
      <p:ext uri="{BB962C8B-B14F-4D97-AF65-F5344CB8AC3E}">
        <p14:creationId xmlns:p14="http://schemas.microsoft.com/office/powerpoint/2010/main" val="378840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take a look inside.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A12BD4F9-D201-4D83-83FF-5C08D278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41" y="1358101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Veins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F400081-F76E-402F-BBD3-C7956B05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78" y="2742342"/>
            <a:ext cx="172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Macula</a:t>
            </a:r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86B81D5F-1152-4990-B281-099CCE65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1563638"/>
            <a:ext cx="2592542" cy="1120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8B200BC-7BCE-4C60-A558-37CD2EF07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7" y="2571749"/>
            <a:ext cx="2375247" cy="3326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25CA-A455-4539-8876-CC9F1F8C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I see things?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BCB0E-77F0-4218-94FF-118085812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2" y="699542"/>
            <a:ext cx="6374676" cy="3874293"/>
          </a:xfrm>
        </p:spPr>
      </p:pic>
    </p:spTree>
    <p:extLst>
      <p:ext uri="{BB962C8B-B14F-4D97-AF65-F5344CB8AC3E}">
        <p14:creationId xmlns:p14="http://schemas.microsoft.com/office/powerpoint/2010/main" val="230949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80A9-E3DD-4788-9357-7BAF750C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happens when I look at things?</a:t>
            </a:r>
          </a:p>
        </p:txBody>
      </p:sp>
      <p:pic>
        <p:nvPicPr>
          <p:cNvPr id="4" name="Picture 24" descr="brain">
            <a:extLst>
              <a:ext uri="{FF2B5EF4-FFF2-40B4-BE49-F238E27FC236}">
                <a16:creationId xmlns:a16="http://schemas.microsoft.com/office/drawing/2014/main" id="{2519B435-3C1C-4AED-A750-E74016774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989" y="1020762"/>
            <a:ext cx="4074022" cy="310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Text Box 25">
            <a:extLst>
              <a:ext uri="{FF2B5EF4-FFF2-40B4-BE49-F238E27FC236}">
                <a16:creationId xmlns:a16="http://schemas.microsoft.com/office/drawing/2014/main" id="{9329AE7D-0711-422A-B69F-0B31A5C97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4214102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Eye</a:t>
            </a:r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0DAFF0D6-C792-46E0-9DD6-CA1B624BC6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1880" y="3043236"/>
            <a:ext cx="430857" cy="11846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A2B79D0-3EF8-4ABB-BC4F-5DFD7BEE4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1615395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Brain</a:t>
            </a:r>
          </a:p>
        </p:txBody>
      </p:sp>
      <p:sp>
        <p:nvSpPr>
          <p:cNvPr id="8" name="Line 28">
            <a:extLst>
              <a:ext uri="{FF2B5EF4-FFF2-40B4-BE49-F238E27FC236}">
                <a16:creationId xmlns:a16="http://schemas.microsoft.com/office/drawing/2014/main" id="{B2C69B4A-BB01-44CC-AAC4-B4CB4CDEC3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3298" y="2015505"/>
            <a:ext cx="1080989" cy="837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8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3821-D86B-4903-BC0B-0244CB35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Looking after your eyes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B30A-D066-45F7-A0A9-32D98008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Wear sunglasses and a hat when you are outside</a:t>
            </a:r>
          </a:p>
          <a:p>
            <a:r>
              <a:rPr lang="en-AU" dirty="0"/>
              <a:t>Eat lots of vegetables, fruits, nuts </a:t>
            </a:r>
            <a:br>
              <a:rPr lang="en-AU" dirty="0"/>
            </a:br>
            <a:r>
              <a:rPr lang="en-AU" dirty="0"/>
              <a:t>and fish</a:t>
            </a:r>
          </a:p>
          <a:p>
            <a:r>
              <a:rPr lang="en-AU" dirty="0"/>
              <a:t>Rest your eyes from the phone, computer or TV</a:t>
            </a:r>
          </a:p>
          <a:p>
            <a:r>
              <a:rPr lang="en-AU" dirty="0"/>
              <a:t>Use a good light when reading</a:t>
            </a:r>
          </a:p>
          <a:p>
            <a:r>
              <a:rPr lang="en-AU" dirty="0"/>
              <a:t>Spend a few hours each day outdoors, in natural daylight </a:t>
            </a:r>
          </a:p>
          <a:p>
            <a:r>
              <a:rPr lang="en-AU" dirty="0"/>
              <a:t>Tell mum or dad if you think there is a problem with your vision or eyes</a:t>
            </a:r>
          </a:p>
        </p:txBody>
      </p:sp>
    </p:spTree>
    <p:extLst>
      <p:ext uri="{BB962C8B-B14F-4D97-AF65-F5344CB8AC3E}">
        <p14:creationId xmlns:p14="http://schemas.microsoft.com/office/powerpoint/2010/main" val="291322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2F0C-1C93-4E07-B72B-352590EF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 eyes are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1F8D2-A12C-4158-AA03-997CD0B68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Everybody’s eyes see the same things a bit differently</a:t>
            </a:r>
          </a:p>
          <a:p>
            <a:r>
              <a:rPr lang="en-AU" dirty="0"/>
              <a:t>Some people have trouble seeing things up close and some people have trouble seeing far away</a:t>
            </a:r>
          </a:p>
          <a:p>
            <a:r>
              <a:rPr lang="en-AU" dirty="0"/>
              <a:t>Many people need glasses to help them see clearly</a:t>
            </a:r>
          </a:p>
          <a:p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03E8FF-DAD5-4577-8E30-1A7861C1B84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059582"/>
            <a:ext cx="4429829" cy="2491779"/>
          </a:xfrm>
        </p:spPr>
      </p:pic>
    </p:spTree>
    <p:extLst>
      <p:ext uri="{BB962C8B-B14F-4D97-AF65-F5344CB8AC3E}">
        <p14:creationId xmlns:p14="http://schemas.microsoft.com/office/powerpoint/2010/main" val="3799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532</Words>
  <Application>Microsoft Office PowerPoint</Application>
  <PresentationFormat>On-screen Show (16:9)</PresentationFormat>
  <Paragraphs>72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Fira Sans Light</vt:lpstr>
      <vt:lpstr>Rockwell</vt:lpstr>
      <vt:lpstr>Verdana</vt:lpstr>
      <vt:lpstr>Wingdings</vt:lpstr>
      <vt:lpstr>Optometry Australia PowerPoint Template - 2018 Widescreen</vt:lpstr>
      <vt:lpstr>Photo Editor Photo</vt:lpstr>
      <vt:lpstr>Discover all the clues to good vision</vt:lpstr>
      <vt:lpstr>Your eyes…</vt:lpstr>
      <vt:lpstr>Eyes are very different</vt:lpstr>
      <vt:lpstr>What makes up your eye?</vt:lpstr>
      <vt:lpstr>Let’s take a look inside.</vt:lpstr>
      <vt:lpstr>How do I see things?</vt:lpstr>
      <vt:lpstr>What happens when I look at things?</vt:lpstr>
      <vt:lpstr>Looking after your eyes</vt:lpstr>
      <vt:lpstr>All eyes are different</vt:lpstr>
      <vt:lpstr>Near sighted</vt:lpstr>
      <vt:lpstr>Astigmatism</vt:lpstr>
      <vt:lpstr>Colour vision problem</vt:lpstr>
      <vt:lpstr>Any questions?</vt:lpstr>
      <vt:lpstr>For teachers: Facts</vt:lpstr>
      <vt:lpstr>For teachers: How can I help?</vt:lpstr>
      <vt:lpstr>For teachers: How can I help?</vt:lpstr>
      <vt:lpstr>For teachers: How can I help?</vt:lpstr>
      <vt:lpstr>For teachers: How can I help?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19</cp:revision>
  <cp:lastPrinted>2015-07-21T02:20:38Z</cp:lastPrinted>
  <dcterms:created xsi:type="dcterms:W3CDTF">2021-01-07T22:44:32Z</dcterms:created>
  <dcterms:modified xsi:type="dcterms:W3CDTF">2021-01-11T07:20:47Z</dcterms:modified>
</cp:coreProperties>
</file>