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7" r:id="rId5"/>
    <p:sldId id="258" r:id="rId6"/>
    <p:sldId id="259" r:id="rId7"/>
    <p:sldId id="260" r:id="rId8"/>
    <p:sldId id="261" r:id="rId9"/>
    <p:sldId id="264" r:id="rId10"/>
    <p:sldId id="262" r:id="rId11"/>
    <p:sldId id="265" r:id="rId12"/>
    <p:sldId id="263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5143500" type="screen16x9"/>
  <p:notesSz cx="68119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04364AF-13B3-4CFB-9CC5-C99F69794B96}">
          <p14:sldIdLst>
            <p14:sldId id="257"/>
            <p14:sldId id="258"/>
            <p14:sldId id="259"/>
            <p14:sldId id="260"/>
            <p14:sldId id="261"/>
            <p14:sldId id="264"/>
            <p14:sldId id="262"/>
            <p14:sldId id="265"/>
            <p14:sldId id="263"/>
            <p14:sldId id="266"/>
            <p14:sldId id="267"/>
            <p14:sldId id="268"/>
            <p14:sldId id="269"/>
            <p14:sldId id="270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531">
          <p15:clr>
            <a:srgbClr val="A4A3A4"/>
          </p15:clr>
        </p15:guide>
        <p15:guide id="4" pos="55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BB3"/>
    <a:srgbClr val="3C414B"/>
    <a:srgbClr val="CD6496"/>
    <a:srgbClr val="C84650"/>
    <a:srgbClr val="CD644B"/>
    <a:srgbClr val="008C7D"/>
    <a:srgbClr val="73B973"/>
    <a:srgbClr val="46468C"/>
    <a:srgbClr val="3CB4F0"/>
    <a:srgbClr val="285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371" autoAdjust="0"/>
  </p:normalViewPr>
  <p:slideViewPr>
    <p:cSldViewPr>
      <p:cViewPr varScale="1">
        <p:scale>
          <a:sx n="131" d="100"/>
          <a:sy n="131" d="100"/>
        </p:scale>
        <p:origin x="336" y="120"/>
      </p:cViewPr>
      <p:guideLst>
        <p:guide orient="horz" pos="2160"/>
        <p:guide pos="2880"/>
        <p:guide orient="horz" pos="531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0" y="-78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356C4-9B4B-4DF0-87D5-6DC955E59D8C}" type="datetimeFigureOut">
              <a:rPr lang="en-AU" smtClean="0">
                <a:latin typeface="Arial" panose="020B0604020202020204" pitchFamily="34" charset="0"/>
              </a:rPr>
              <a:t>11/01/2021</a:t>
            </a:fld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E36E0-63D3-42CE-9ECF-FCC133243C6C}" type="slidenum">
              <a:rPr lang="en-AU" smtClean="0">
                <a:latin typeface="Arial" panose="020B0604020202020204" pitchFamily="34" charset="0"/>
              </a:rPr>
              <a:t>‹#›</a:t>
            </a:fld>
            <a:endParaRPr lang="en-A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34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A6AA3BE-6791-4D0E-8C95-6EB6A90104B9}" type="datetimeFigureOut">
              <a:rPr lang="en-AU" smtClean="0"/>
              <a:pPr/>
              <a:t>11/01/2021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9887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6DCCF6-D9C2-48FD-8F21-0DCA7B2A466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75167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74ABB3-36F7-41E5-A3CA-2A539D5B341C}"/>
              </a:ext>
            </a:extLst>
          </p:cNvPr>
          <p:cNvSpPr/>
          <p:nvPr userDrawn="1"/>
        </p:nvSpPr>
        <p:spPr>
          <a:xfrm>
            <a:off x="-36512" y="3867894"/>
            <a:ext cx="720080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accent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99DA45-DE3C-4D21-B186-3A1D29772A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0BBFBB0-27F2-4B07-BB6D-DD267AE8F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3871336"/>
            <a:ext cx="6480720" cy="576064"/>
          </a:xfrm>
        </p:spPr>
        <p:txBody>
          <a:bodyPr>
            <a:noAutofit/>
          </a:bodyPr>
          <a:lstStyle>
            <a:lvl1pPr algn="l">
              <a:defRPr sz="3000" b="0">
                <a:solidFill>
                  <a:schemeClr val="tx1">
                    <a:lumMod val="50000"/>
                  </a:schemeClr>
                </a:solidFill>
                <a:effectLst/>
                <a:latin typeface="Rockwell" panose="02060603020205020403" pitchFamily="18" charset="0"/>
                <a:ea typeface="Fira Sans SemiBold" panose="020B06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B4080AF9-7958-4A47-AB7D-77047E09B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479961"/>
            <a:ext cx="6480720" cy="385286"/>
          </a:xfrm>
        </p:spPr>
        <p:txBody>
          <a:bodyPr>
            <a:no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174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ondary Tit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BB9BD-A727-4240-8095-20152CB6E6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5C3AA8F-AA9C-4003-9920-84D09C93DF46}"/>
              </a:ext>
            </a:extLst>
          </p:cNvPr>
          <p:cNvSpPr/>
          <p:nvPr userDrawn="1"/>
        </p:nvSpPr>
        <p:spPr>
          <a:xfrm>
            <a:off x="-24557" y="-46273"/>
            <a:ext cx="9217024" cy="5236046"/>
          </a:xfrm>
          <a:prstGeom prst="rect">
            <a:avLst/>
          </a:prstGeom>
          <a:solidFill>
            <a:schemeClr val="tx1">
              <a:lumMod val="50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6984776" cy="540060"/>
          </a:xfrm>
        </p:spPr>
        <p:txBody>
          <a:bodyPr>
            <a:noAutofit/>
          </a:bodyPr>
          <a:lstStyle>
            <a:lvl1pPr algn="l">
              <a:defRPr sz="3600" b="0">
                <a:solidFill>
                  <a:schemeClr val="bg1"/>
                </a:solidFill>
                <a:effectLst/>
                <a:latin typeface="Rockwell" panose="02060603020205020403" pitchFamily="18" charset="0"/>
                <a:ea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643758"/>
            <a:ext cx="6984776" cy="361206"/>
          </a:xfrm>
        </p:spPr>
        <p:txBody>
          <a:bodyPr>
            <a:normAutofit/>
          </a:bodyPr>
          <a:lstStyle>
            <a:lvl1pPr marL="0" indent="0" algn="l">
              <a:buNone/>
              <a:defRPr sz="2400" b="0">
                <a:solidFill>
                  <a:schemeClr val="bg1"/>
                </a:solidFill>
                <a:effectLst/>
                <a:latin typeface="Fira Sans Light" panose="020B0403050000020004" pitchFamily="34" charset="0"/>
                <a:ea typeface="Fira Sans Light" panose="020B04030500000200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82164-8F58-426D-B0E0-DCDA4FB4B8C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63A12D-5F14-4FC4-A428-5FAEBF1D8A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F82814-DB2A-45B9-8EBC-4B76B711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017FC0-492A-44F8-A23E-1AF43AB3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244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3F82814-DB2A-45B9-8EBC-4B76B7112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D017FC0-492A-44F8-A23E-1AF43AB39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5" y="958430"/>
            <a:ext cx="3960439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053DB0D7-43D7-4E37-A212-6C9100BA2DB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6016" y="958430"/>
            <a:ext cx="3960439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332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4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5" y="310357"/>
            <a:ext cx="8208911" cy="540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5" y="958430"/>
            <a:ext cx="8208911" cy="3102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69FA80-6E95-461C-A6A9-ED445A557EF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864" y="4116805"/>
            <a:ext cx="1224136" cy="1026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430E60-6CB6-4204-BD2F-C6ECDEB1DA7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515966"/>
            <a:ext cx="1907704" cy="43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48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34" r:id="rId2"/>
    <p:sldLayoutId id="2147483714" r:id="rId3"/>
    <p:sldLayoutId id="2147483739" r:id="rId4"/>
    <p:sldLayoutId id="2147483717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>
              <a:lumMod val="50000"/>
            </a:schemeClr>
          </a:solidFill>
          <a:effectLst/>
          <a:latin typeface="Rockwell" panose="02060603020205020403" pitchFamily="18" charset="0"/>
          <a:ea typeface="Fira Sans SemiBold" panose="020B0603050000020004" pitchFamily="34" charset="0"/>
          <a:cs typeface="Open Sans" panose="020B0606030504020204" pitchFamily="34" charset="0"/>
        </a:defRPr>
      </a:lvl1pPr>
    </p:titleStyle>
    <p:bodyStyle>
      <a:lvl1pPr marL="268288" indent="-268288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n"/>
        <a:defRPr sz="18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1pPr>
      <a:lvl2pPr marL="536575" indent="-268288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n"/>
        <a:defRPr sz="16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2pPr>
      <a:lvl3pPr marL="804863" indent="-268288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3pPr>
      <a:lvl4pPr marL="1073150" indent="-268288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4pPr>
      <a:lvl5pPr marL="1343025" indent="-269875" algn="l" defTabSz="914400" rtl="0" eaLnBrk="1" latinLnBrk="0" hangingPunct="1">
        <a:spcBef>
          <a:spcPct val="20000"/>
        </a:spcBef>
        <a:buClr>
          <a:srgbClr val="3C414B"/>
        </a:buClr>
        <a:buFont typeface="Arial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ptometry.org.au/find-an-optometrist/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dvisionforlife.com.au/vision-problems/diabetic-retinopathy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8C314-B6A1-4854-BA36-5A197D2B7E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4083918"/>
            <a:ext cx="6480720" cy="576064"/>
          </a:xfrm>
        </p:spPr>
        <p:txBody>
          <a:bodyPr/>
          <a:lstStyle/>
          <a:p>
            <a:r>
              <a:rPr lang="en-AU" dirty="0"/>
              <a:t>Diabetes &amp; vision</a:t>
            </a:r>
          </a:p>
        </p:txBody>
      </p:sp>
    </p:spTree>
    <p:extLst>
      <p:ext uri="{BB962C8B-B14F-4D97-AF65-F5344CB8AC3E}">
        <p14:creationId xmlns:p14="http://schemas.microsoft.com/office/powerpoint/2010/main" val="320089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5C693-24A7-4F29-8333-FC4D92F4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Glaucoma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E727-BA37-4E29-AD3B-F6B77D71F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Disease of the optic nerve</a:t>
            </a:r>
          </a:p>
          <a:p>
            <a:r>
              <a:rPr lang="en-AU" dirty="0"/>
              <a:t>Affects peripheral vision first</a:t>
            </a:r>
          </a:p>
          <a:p>
            <a:r>
              <a:rPr lang="en-AU" dirty="0"/>
              <a:t>Difficult to detect in the early stages</a:t>
            </a:r>
          </a:p>
          <a:p>
            <a:r>
              <a:rPr lang="en-AU" dirty="0"/>
              <a:t>Slightly more common if you are diabetic </a:t>
            </a:r>
          </a:p>
          <a:p>
            <a:endParaRPr lang="en-AU" dirty="0"/>
          </a:p>
        </p:txBody>
      </p:sp>
      <p:pic>
        <p:nvPicPr>
          <p:cNvPr id="5" name="Content Placeholder 4" descr="96glaucoma_cupping">
            <a:extLst>
              <a:ext uri="{FF2B5EF4-FFF2-40B4-BE49-F238E27FC236}">
                <a16:creationId xmlns:a16="http://schemas.microsoft.com/office/drawing/2014/main" id="{ECE2AF59-F30A-44F8-B8F9-A656C3E54043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51" y="1059582"/>
            <a:ext cx="3707904" cy="279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631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AD72A-86D9-4C0C-B36A-FA47E3B38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Cataract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7B497-4CDA-4494-822C-7F06B7ECA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Clouding of lens inside eye</a:t>
            </a:r>
          </a:p>
          <a:p>
            <a:r>
              <a:rPr lang="en-AU" dirty="0"/>
              <a:t>Gradual loss of vision</a:t>
            </a:r>
          </a:p>
          <a:p>
            <a:r>
              <a:rPr lang="en-AU" dirty="0"/>
              <a:t>Increased awareness of glare</a:t>
            </a:r>
          </a:p>
          <a:p>
            <a:r>
              <a:rPr lang="en-AU" dirty="0"/>
              <a:t>Occurs at an earlier age if you are diabetic</a:t>
            </a:r>
          </a:p>
          <a:p>
            <a:endParaRPr lang="en-AU" dirty="0"/>
          </a:p>
        </p:txBody>
      </p:sp>
      <p:pic>
        <p:nvPicPr>
          <p:cNvPr id="5" name="Content Placeholder 4" descr="61mature-cataract">
            <a:extLst>
              <a:ext uri="{FF2B5EF4-FFF2-40B4-BE49-F238E27FC236}">
                <a16:creationId xmlns:a16="http://schemas.microsoft.com/office/drawing/2014/main" id="{0D04C2BF-2710-4066-85EE-95E43848DD1D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59582"/>
            <a:ext cx="3456384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34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05C1B-7D18-4B22-8C90-E57C7102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Refractive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71449-EA51-468E-89D3-A2D207D94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Myopia</a:t>
            </a:r>
          </a:p>
          <a:p>
            <a:pPr lvl="1"/>
            <a:r>
              <a:rPr lang="en-AU" dirty="0"/>
              <a:t>Short-sightedness</a:t>
            </a:r>
          </a:p>
          <a:p>
            <a:r>
              <a:rPr lang="en-AU" dirty="0"/>
              <a:t>Hyperopia</a:t>
            </a:r>
          </a:p>
          <a:p>
            <a:pPr lvl="1"/>
            <a:r>
              <a:rPr lang="en-AU" dirty="0"/>
              <a:t>Long-sightedness</a:t>
            </a:r>
          </a:p>
          <a:p>
            <a:r>
              <a:rPr lang="en-AU" dirty="0"/>
              <a:t>Astigmatism</a:t>
            </a:r>
          </a:p>
          <a:p>
            <a:pPr lvl="1"/>
            <a:r>
              <a:rPr lang="en-AU" dirty="0"/>
              <a:t>Corneal irregularity</a:t>
            </a:r>
          </a:p>
          <a:p>
            <a:r>
              <a:rPr lang="en-AU" dirty="0"/>
              <a:t>Presbyopia</a:t>
            </a:r>
          </a:p>
          <a:p>
            <a:pPr lvl="1"/>
            <a:r>
              <a:rPr lang="en-AU" dirty="0"/>
              <a:t>Loss of close vision with age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240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60555-A7CC-4642-85AC-A3BA3A1FF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en-US" sz="2800" dirty="0"/>
              <a:t>Regular eye tests are vital if you have diabetes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2F752A-62D5-4507-9AF9-0F1183D7F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Every 12 months OR more often if you have some form of retinopathy</a:t>
            </a:r>
          </a:p>
          <a:p>
            <a:r>
              <a:rPr lang="en-AU" dirty="0"/>
              <a:t>No referral is required</a:t>
            </a:r>
          </a:p>
          <a:p>
            <a:r>
              <a:rPr lang="en-AU" dirty="0"/>
              <a:t>Diabetic examinations attract a Medicare rebate</a:t>
            </a:r>
          </a:p>
          <a:p>
            <a:r>
              <a:rPr lang="en-AU" dirty="0"/>
              <a:t>Find your local optometrist here: </a:t>
            </a:r>
            <a:br>
              <a:rPr lang="en-AU" dirty="0"/>
            </a:br>
            <a:r>
              <a:rPr lang="en-AU" dirty="0">
                <a:hlinkClick r:id="rId2"/>
              </a:rPr>
              <a:t>www.optometry.org.au/find-an-optometrist/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8910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20D06-51DD-4918-8763-B1A3BD9A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dirty="0"/>
              <a:t>Optometrists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B3B58-D8F7-4131-A295-831E17F2A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Provide a thorough vision and eye health exam</a:t>
            </a:r>
          </a:p>
          <a:p>
            <a:r>
              <a:rPr lang="en-AU" dirty="0"/>
              <a:t>Detect and diagnose eye health problems</a:t>
            </a:r>
          </a:p>
          <a:p>
            <a:r>
              <a:rPr lang="en-AU" dirty="0"/>
              <a:t>Prescribe and supply glasses and contact lenses when required</a:t>
            </a:r>
          </a:p>
          <a:p>
            <a:r>
              <a:rPr lang="en-AU" dirty="0"/>
              <a:t>Diagnose and treat eye coordination and focusing problems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3184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0339-B7C0-40B8-9564-509C322C1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5616" y="2103699"/>
            <a:ext cx="7776864" cy="540060"/>
          </a:xfrm>
        </p:spPr>
        <p:txBody>
          <a:bodyPr/>
          <a:lstStyle/>
          <a:p>
            <a:r>
              <a:rPr lang="en-AU" altLang="en-US" sz="3600" dirty="0"/>
              <a:t>Read more about Diabetes &amp; Eyes 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956A3B-0855-4380-AA32-EAF4B620B3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dirty="0"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www.goodvisionforlife.com.au/vision-problems/diabetic-retinopathy/</a:t>
            </a:r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A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35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97AA4-629B-4113-817F-70A0D1FF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27A0B-C4AA-443D-B1F0-C294623B2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Diabetes facts</a:t>
            </a:r>
          </a:p>
          <a:p>
            <a:r>
              <a:rPr lang="en-AU" dirty="0"/>
              <a:t>Changes to the eyes with diabetes</a:t>
            </a:r>
          </a:p>
          <a:p>
            <a:r>
              <a:rPr lang="en-AU" dirty="0"/>
              <a:t>Diabetic retinopathy</a:t>
            </a:r>
          </a:p>
          <a:p>
            <a:pPr lvl="1"/>
            <a:r>
              <a:rPr lang="en-AU" dirty="0"/>
              <a:t>Background retinopathy</a:t>
            </a:r>
          </a:p>
          <a:p>
            <a:pPr lvl="1"/>
            <a:r>
              <a:rPr lang="en-AU" dirty="0"/>
              <a:t>Proliferative retinopathy</a:t>
            </a:r>
          </a:p>
          <a:p>
            <a:r>
              <a:rPr lang="en-AU" dirty="0"/>
              <a:t>Diabetes and glaucoma</a:t>
            </a:r>
          </a:p>
          <a:p>
            <a:r>
              <a:rPr lang="en-AU" dirty="0"/>
              <a:t>Diabetes and cataract</a:t>
            </a:r>
          </a:p>
          <a:p>
            <a:r>
              <a:rPr lang="en-AU" dirty="0"/>
              <a:t>Diabetes and refractive errors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1972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154A-5DDE-4FEF-B04B-AC1620F7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Diabetes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94FBA-A32A-4587-96E6-9B0EA67A1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Nearly 5% of Australians have diabetes</a:t>
            </a:r>
          </a:p>
          <a:p>
            <a:r>
              <a:rPr lang="en-AU" dirty="0"/>
              <a:t>More than 70% of people with diabetes will develop diabetes related eye problems within 15 years of diagnosis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5823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F1A1A-2CED-4361-AA73-B7AFCDF7F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Changes to the eyes with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97194-5293-40FF-8114-81DAE3CC7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Blurred vision</a:t>
            </a:r>
          </a:p>
          <a:p>
            <a:r>
              <a:rPr lang="en-AU" dirty="0"/>
              <a:t>Fluctuating vision</a:t>
            </a:r>
          </a:p>
          <a:p>
            <a:r>
              <a:rPr lang="en-AU" dirty="0"/>
              <a:t>Can occur early on in the disease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b="1" dirty="0"/>
              <a:t>An optometrist will often be the first person to pick up that someone has diabetes</a:t>
            </a:r>
          </a:p>
        </p:txBody>
      </p:sp>
    </p:spTree>
    <p:extLst>
      <p:ext uri="{BB962C8B-B14F-4D97-AF65-F5344CB8AC3E}">
        <p14:creationId xmlns:p14="http://schemas.microsoft.com/office/powerpoint/2010/main" val="1954062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9E9A4-8CBC-4A0F-873E-558E94F78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sz="2800" dirty="0"/>
              <a:t>Changes to the eyes with diabetes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6890E-FA2D-4082-B289-0942CEB1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Changes to retinal blood vessels (retinopathy)</a:t>
            </a:r>
          </a:p>
          <a:p>
            <a:r>
              <a:rPr lang="en-AU" dirty="0"/>
              <a:t>Increased likelihood of </a:t>
            </a:r>
          </a:p>
          <a:p>
            <a:pPr lvl="1"/>
            <a:r>
              <a:rPr lang="en-AU" dirty="0"/>
              <a:t>Cataract</a:t>
            </a:r>
          </a:p>
          <a:p>
            <a:pPr lvl="1"/>
            <a:r>
              <a:rPr lang="en-AU" dirty="0"/>
              <a:t>Glaucoma</a:t>
            </a:r>
          </a:p>
          <a:p>
            <a:r>
              <a:rPr lang="en-AU" dirty="0"/>
              <a:t>Changes to refractive error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7074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5271B-2432-4F60-9D3E-979B96E0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Normal retina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BA1A91-8F4C-4DCA-80D9-C8838AA0B534}"/>
              </a:ext>
            </a:extLst>
          </p:cNvPr>
          <p:cNvSpPr/>
          <p:nvPr/>
        </p:nvSpPr>
        <p:spPr>
          <a:xfrm>
            <a:off x="0" y="1175572"/>
            <a:ext cx="9180512" cy="2668532"/>
          </a:xfrm>
          <a:prstGeom prst="rect">
            <a:avLst/>
          </a:prstGeom>
          <a:solidFill>
            <a:srgbClr val="0E0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21">
            <a:extLst>
              <a:ext uri="{FF2B5EF4-FFF2-40B4-BE49-F238E27FC236}">
                <a16:creationId xmlns:a16="http://schemas.microsoft.com/office/drawing/2014/main" id="{7BE5B83A-CFA0-4EA4-8D60-F34CD4B079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9832" y="1175572"/>
            <a:ext cx="3024336" cy="26685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23">
            <a:extLst>
              <a:ext uri="{FF2B5EF4-FFF2-40B4-BE49-F238E27FC236}">
                <a16:creationId xmlns:a16="http://schemas.microsoft.com/office/drawing/2014/main" id="{A12BD4F9-D201-4D83-83FF-5C08D2783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4541" y="1358101"/>
            <a:ext cx="172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Retinal blood vessels</a:t>
            </a:r>
          </a:p>
        </p:txBody>
      </p:sp>
      <p:sp>
        <p:nvSpPr>
          <p:cNvPr id="10" name="Text Box 26">
            <a:extLst>
              <a:ext uri="{FF2B5EF4-FFF2-40B4-BE49-F238E27FC236}">
                <a16:creationId xmlns:a16="http://schemas.microsoft.com/office/drawing/2014/main" id="{BDDE2F5B-204D-4001-AD4B-56B731B80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524" y="2270917"/>
            <a:ext cx="18002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Optic nerve</a:t>
            </a:r>
          </a:p>
        </p:txBody>
      </p:sp>
      <p:sp>
        <p:nvSpPr>
          <p:cNvPr id="11" name="Text Box 27">
            <a:extLst>
              <a:ext uri="{FF2B5EF4-FFF2-40B4-BE49-F238E27FC236}">
                <a16:creationId xmlns:a16="http://schemas.microsoft.com/office/drawing/2014/main" id="{6F400081-F76E-402F-BBD3-C7956B052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0478" y="2742342"/>
            <a:ext cx="1727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rgbClr val="FFFF00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AU" sz="1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Macula</a:t>
            </a:r>
          </a:p>
        </p:txBody>
      </p:sp>
      <p:sp>
        <p:nvSpPr>
          <p:cNvPr id="12" name="Line 28">
            <a:extLst>
              <a:ext uri="{FF2B5EF4-FFF2-40B4-BE49-F238E27FC236}">
                <a16:creationId xmlns:a16="http://schemas.microsoft.com/office/drawing/2014/main" id="{D12DE731-4CFA-48C0-AB33-51C677C96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339305" y="2470972"/>
            <a:ext cx="14398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3" name="Line 29">
            <a:extLst>
              <a:ext uri="{FF2B5EF4-FFF2-40B4-BE49-F238E27FC236}">
                <a16:creationId xmlns:a16="http://schemas.microsoft.com/office/drawing/2014/main" id="{86B81D5F-1152-4990-B281-099CCE6534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71999" y="1563638"/>
            <a:ext cx="2592542" cy="112051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" name="Line 31">
            <a:extLst>
              <a:ext uri="{FF2B5EF4-FFF2-40B4-BE49-F238E27FC236}">
                <a16:creationId xmlns:a16="http://schemas.microsoft.com/office/drawing/2014/main" id="{48B200BC-7BCE-4C60-A558-37CD2EF0796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44007" y="2571749"/>
            <a:ext cx="2375247" cy="33260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0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97701-0C4C-4B84-B9B8-11EB4D4F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Diabetic retinopathy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2CF5E-8CA0-46AE-BE3C-8DD26C508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r>
              <a:rPr lang="en-AU" dirty="0"/>
              <a:t>Background retinopathy</a:t>
            </a:r>
          </a:p>
          <a:p>
            <a:pPr lvl="1">
              <a:buClr>
                <a:schemeClr val="accent1"/>
              </a:buClr>
            </a:pPr>
            <a:r>
              <a:rPr lang="en-AU" dirty="0"/>
              <a:t>rarely causes loss of vision. You still see ‘well’. </a:t>
            </a:r>
          </a:p>
          <a:p>
            <a:pPr lvl="1">
              <a:buClr>
                <a:schemeClr val="accent1"/>
              </a:buClr>
            </a:pPr>
            <a:r>
              <a:rPr lang="en-AU" dirty="0"/>
              <a:t>no treatment required</a:t>
            </a:r>
          </a:p>
          <a:p>
            <a:pPr lvl="1">
              <a:buClr>
                <a:schemeClr val="accent1"/>
              </a:buClr>
            </a:pPr>
            <a:r>
              <a:rPr lang="en-AU" dirty="0"/>
              <a:t>need to monitor regularly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/>
            </a:pPr>
            <a:endParaRPr lang="en-AU" dirty="0"/>
          </a:p>
        </p:txBody>
      </p:sp>
      <p:pic>
        <p:nvPicPr>
          <p:cNvPr id="5" name="Picture 3" descr="80retdiabnoprolif">
            <a:extLst>
              <a:ext uri="{FF2B5EF4-FFF2-40B4-BE49-F238E27FC236}">
                <a16:creationId xmlns:a16="http://schemas.microsoft.com/office/drawing/2014/main" id="{457580D4-046F-4D09-9477-9F5645715B4A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35367"/>
            <a:ext cx="3959225" cy="2748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5552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97701-0C4C-4B84-B9B8-11EB4D4F2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Diabetic retinopathy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2CF5E-8CA0-46AE-BE3C-8DD26C508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>
                <a:schemeClr val="accent2"/>
              </a:buClr>
              <a:buFont typeface="+mj-lt"/>
              <a:buAutoNum type="arabicPeriod" startAt="2"/>
            </a:pPr>
            <a:r>
              <a:rPr lang="en-AU" dirty="0"/>
              <a:t>Proliferative retinopathy</a:t>
            </a:r>
          </a:p>
          <a:p>
            <a:pPr lvl="1">
              <a:buClr>
                <a:schemeClr val="accent1"/>
              </a:buClr>
            </a:pPr>
            <a:r>
              <a:rPr lang="en-AU" dirty="0"/>
              <a:t>more serious</a:t>
            </a:r>
          </a:p>
          <a:p>
            <a:pPr lvl="1">
              <a:buClr>
                <a:schemeClr val="accent1"/>
              </a:buClr>
            </a:pPr>
            <a:r>
              <a:rPr lang="en-AU" dirty="0"/>
              <a:t>requires early treatment</a:t>
            </a:r>
          </a:p>
          <a:p>
            <a:pPr lvl="1">
              <a:buClr>
                <a:schemeClr val="accent1"/>
              </a:buClr>
            </a:pPr>
            <a:r>
              <a:rPr lang="en-AU" dirty="0"/>
              <a:t>significant loss of vision can occur</a:t>
            </a:r>
          </a:p>
          <a:p>
            <a:pPr marL="342900" indent="-342900">
              <a:buClr>
                <a:schemeClr val="accent2"/>
              </a:buClr>
              <a:buFont typeface="+mj-lt"/>
              <a:buAutoNum type="arabicPeriod" startAt="2"/>
            </a:pPr>
            <a:endParaRPr lang="en-AU" dirty="0"/>
          </a:p>
        </p:txBody>
      </p:sp>
      <p:pic>
        <p:nvPicPr>
          <p:cNvPr id="5" name="Picture 3" descr="79preprolifdiabretino">
            <a:extLst>
              <a:ext uri="{FF2B5EF4-FFF2-40B4-BE49-F238E27FC236}">
                <a16:creationId xmlns:a16="http://schemas.microsoft.com/office/drawing/2014/main" id="{F52148D1-1515-498B-99FF-3B1373C92B74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1138237"/>
            <a:ext cx="3724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2328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FAFAE-DDE3-40B4-AD9A-297EEB653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Diabetic retinopathy risk depends 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96C15-A181-4D1F-8FA0-23C1D5E3CD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Length of time you have had diabetes</a:t>
            </a:r>
          </a:p>
          <a:p>
            <a:r>
              <a:rPr lang="en-AU" dirty="0"/>
              <a:t>How well your blood sugar level is controlled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3402826"/>
      </p:ext>
    </p:extLst>
  </p:cSld>
  <p:clrMapOvr>
    <a:masterClrMapping/>
  </p:clrMapOvr>
</p:sld>
</file>

<file path=ppt/theme/theme1.xml><?xml version="1.0" encoding="utf-8"?>
<a:theme xmlns:a="http://schemas.openxmlformats.org/drawingml/2006/main" name="Optometry Australia PowerPoint Template - 2018 Widescreen">
  <a:themeElements>
    <a:clrScheme name="GVFL Consumer-Facing">
      <a:dk1>
        <a:srgbClr val="414142"/>
      </a:dk1>
      <a:lt1>
        <a:sysClr val="window" lastClr="FFFFFF"/>
      </a:lt1>
      <a:dk2>
        <a:srgbClr val="58595B"/>
      </a:dk2>
      <a:lt2>
        <a:srgbClr val="D0D2D3"/>
      </a:lt2>
      <a:accent1>
        <a:srgbClr val="FFE133"/>
      </a:accent1>
      <a:accent2>
        <a:srgbClr val="167BB3"/>
      </a:accent2>
      <a:accent3>
        <a:srgbClr val="C84650"/>
      </a:accent3>
      <a:accent4>
        <a:srgbClr val="CD644B"/>
      </a:accent4>
      <a:accent5>
        <a:srgbClr val="73B973"/>
      </a:accent5>
      <a:accent6>
        <a:srgbClr val="008C7D"/>
      </a:accent6>
      <a:hlink>
        <a:srgbClr val="285FAA"/>
      </a:hlink>
      <a:folHlink>
        <a:srgbClr val="0028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VFL consumer-facing PPT - Jan 2021" id="{73F43CA8-B85C-4FFD-854C-E03CF502BFA5}" vid="{2CC4DC1C-9AC1-4D37-830B-BC1A28E84E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279c20c3caf3300dae6b438536eb8c56">
  <xsd:schema xmlns:xsd="http://www.w3.org/2001/XMLSchema" xmlns:p="http://schemas.microsoft.com/office/2006/metadata/properties" targetNamespace="http://schemas.microsoft.com/office/2006/metadata/properties" ma:root="true" ma:fieldsID="0d2e1ca116041f9e11471c52c4c9d60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D7B855CD-3A87-4E4C-A6A1-0B2FBB3DB4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920237-B42A-4F9F-A240-1111403FCF6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71FD30-0804-4273-9019-20078E4D6D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</TotalTime>
  <Words>340</Words>
  <Application>Microsoft Office PowerPoint</Application>
  <PresentationFormat>On-screen Show (16:9)</PresentationFormat>
  <Paragraphs>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Fira Sans Light</vt:lpstr>
      <vt:lpstr>Rockwell</vt:lpstr>
      <vt:lpstr>Verdana</vt:lpstr>
      <vt:lpstr>Wingdings</vt:lpstr>
      <vt:lpstr>Optometry Australia PowerPoint Template - 2018 Widescreen</vt:lpstr>
      <vt:lpstr>Diabetes &amp; vision</vt:lpstr>
      <vt:lpstr>Contents</vt:lpstr>
      <vt:lpstr>Diabetes facts</vt:lpstr>
      <vt:lpstr>Changes to the eyes with diabetes</vt:lpstr>
      <vt:lpstr>Changes to the eyes with diabetes</vt:lpstr>
      <vt:lpstr>Normal retina</vt:lpstr>
      <vt:lpstr>Diabetic retinopathy</vt:lpstr>
      <vt:lpstr>Diabetic retinopathy</vt:lpstr>
      <vt:lpstr>Diabetic retinopathy risk depends on:</vt:lpstr>
      <vt:lpstr>Glaucoma</vt:lpstr>
      <vt:lpstr>Cataract</vt:lpstr>
      <vt:lpstr>Refractive errors</vt:lpstr>
      <vt:lpstr>Regular eye tests are vital if you have diabetes</vt:lpstr>
      <vt:lpstr>Optometrists</vt:lpstr>
      <vt:lpstr>Read more about Diabetes &amp; Eyes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Lachlan Hessing</dc:creator>
  <cp:lastModifiedBy>Lachlan Hessing</cp:lastModifiedBy>
  <cp:revision>13</cp:revision>
  <cp:lastPrinted>2015-07-21T02:20:38Z</cp:lastPrinted>
  <dcterms:created xsi:type="dcterms:W3CDTF">2021-01-07T22:44:32Z</dcterms:created>
  <dcterms:modified xsi:type="dcterms:W3CDTF">2021-01-11T07:19:57Z</dcterms:modified>
</cp:coreProperties>
</file>