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3" r:id="rId7"/>
    <p:sldId id="277" r:id="rId8"/>
    <p:sldId id="278" r:id="rId9"/>
    <p:sldId id="269" r:id="rId10"/>
    <p:sldId id="279" r:id="rId11"/>
    <p:sldId id="280" r:id="rId12"/>
    <p:sldId id="264" r:id="rId13"/>
    <p:sldId id="281" r:id="rId14"/>
    <p:sldId id="282" r:id="rId15"/>
    <p:sldId id="283" r:id="rId16"/>
    <p:sldId id="284" r:id="rId17"/>
    <p:sldId id="296" r:id="rId18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364AF-13B3-4CFB-9CC5-C99F69794B96}">
          <p14:sldIdLst>
            <p14:sldId id="256"/>
            <p14:sldId id="257"/>
            <p14:sldId id="263"/>
            <p14:sldId id="277"/>
            <p14:sldId id="278"/>
            <p14:sldId id="269"/>
            <p14:sldId id="279"/>
            <p14:sldId id="280"/>
            <p14:sldId id="264"/>
            <p14:sldId id="281"/>
            <p14:sldId id="282"/>
            <p14:sldId id="283"/>
            <p14:sldId id="284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BB3"/>
    <a:srgbClr val="3C414B"/>
    <a:srgbClr val="CD6496"/>
    <a:srgbClr val="C84650"/>
    <a:srgbClr val="CD644B"/>
    <a:srgbClr val="008C7D"/>
    <a:srgbClr val="73B973"/>
    <a:srgbClr val="46468C"/>
    <a:srgbClr val="3CB4F0"/>
    <a:srgbClr val="28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71" autoAdjust="0"/>
  </p:normalViewPr>
  <p:slideViewPr>
    <p:cSldViewPr>
      <p:cViewPr varScale="1">
        <p:scale>
          <a:sx n="136" d="100"/>
          <a:sy n="136" d="100"/>
        </p:scale>
        <p:origin x="792" y="120"/>
      </p:cViewPr>
      <p:guideLst>
        <p:guide orient="horz" pos="2160"/>
        <p:guide pos="2880"/>
        <p:guide orient="horz" pos="53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56C4-9B4B-4DF0-87D5-6DC955E59D8C}" type="datetimeFigureOut">
              <a:rPr lang="en-AU" smtClean="0">
                <a:latin typeface="Arial" panose="020B0604020202020204" pitchFamily="34" charset="0"/>
              </a:rPr>
              <a:t>11/01/2021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36E0-63D3-42CE-9ECF-FCC133243C6C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6AA3BE-6791-4D0E-8C95-6EB6A90104B9}" type="datetimeFigureOut">
              <a:rPr lang="en-AU" smtClean="0"/>
              <a:pPr/>
              <a:t>11/01/2021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6DCCF6-D9C2-48FD-8F21-0DCA7B2A46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1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024DD1-F817-49E8-8C52-E99C464E39F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3E894-D2A5-4E47-A723-E90C38CCC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B30A0B-4E3A-4195-8190-476B8287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0AE14-CAD9-41D7-9249-11C413AD364B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29472B-E81D-447E-BF29-4F041684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823507-1CB7-4AAD-9D87-14F7110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87E67-CE18-47E0-A3FF-9DF797CF4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AA657-B6C6-4E20-B6D5-F18F8D3A1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4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DB0D7-43D7-4E37-A212-6C9100BA2D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6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332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4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74ABB3-36F7-41E5-A3CA-2A539D5B341C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9DA45-DE3C-4D21-B186-3A1D29772A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BBFBB0-27F2-4B07-BB6D-DD267AE8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080AF9-7958-4A47-AB7D-77047E09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7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A885A-5620-4B06-B11D-13F977A33336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7BEDD-503B-4047-B7BF-9AC829EF9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DD0857-758D-40F4-846E-27F0EEF37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412DAA-EC08-4872-9643-E249BF39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33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B23924-7BF4-4BE9-A852-A222E678C5A4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A7E3C-36F4-4AB6-84F5-91C692D0E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F36841-0414-476A-85FC-494397547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C846B7-B6BC-4B7F-AD65-09A352493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6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50A316-2A31-4D0D-9AA0-38842B2022C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AA89C5-6405-4049-9AC7-EFD564C1F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AC521F-22B8-49F0-BF02-BC63478D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D756137-E79B-4125-9251-A46B5100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98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3AA8F-AA9C-4003-9920-84D09C93DF46}"/>
              </a:ext>
            </a:extLst>
          </p:cNvPr>
          <p:cNvSpPr/>
          <p:nvPr userDrawn="1"/>
        </p:nvSpPr>
        <p:spPr>
          <a:xfrm>
            <a:off x="-2455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82164-8F58-426D-B0E0-DCDA4FB4B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A12D-5F14-4FC4-A428-5FAEBF1D8A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7AFA0-91AB-4260-AA00-DF37BEF7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5AB0CB-E3F8-4FDC-9EDF-5E5A80972E21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70080-42E1-46B8-A8B3-DEC9486A8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5BF9D2-9295-44E2-BE1C-A446E383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F342E-82EA-4D71-A436-616A7332A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78F8E-E240-43FB-8867-7DBAB0BDBB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8150B-7145-4B0C-8559-C5D63012D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C2389-841A-419C-A905-7E89124EA146}"/>
              </a:ext>
            </a:extLst>
          </p:cNvPr>
          <p:cNvSpPr/>
          <p:nvPr userDrawn="1"/>
        </p:nvSpPr>
        <p:spPr>
          <a:xfrm>
            <a:off x="-43010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168ADB-4889-45D7-9955-E972BF78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7E3CC0-5353-405D-BF07-F3A4830A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0FD9FB-F7EE-4436-9F2F-3EF9E2983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10C4D-F17B-48CC-B08B-6FAC3FE20E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E9378-AD98-452F-8893-EDC906606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2E947A-2961-4F9B-B9F0-BAF893C7CB8C}"/>
              </a:ext>
            </a:extLst>
          </p:cNvPr>
          <p:cNvSpPr/>
          <p:nvPr userDrawn="1"/>
        </p:nvSpPr>
        <p:spPr>
          <a:xfrm>
            <a:off x="-3958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26589-890E-403F-9F13-9298125B7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3C2AEE-2B97-4077-B607-4D6E6BD7E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668D5-4EE3-4B55-8C76-AE01407F6C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87397A-F948-43E0-B8DC-23016894D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FA80-6E95-461C-A6A9-ED445A557E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30E60-6CB6-4204-BD2F-C6ECDEB1DA7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14" r:id="rId11"/>
    <p:sldLayoutId id="2147483739" r:id="rId12"/>
    <p:sldLayoutId id="214748371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</a:schemeClr>
          </a:solidFill>
          <a:effectLst/>
          <a:latin typeface="Rockwell" panose="02060603020205020403" pitchFamily="18" charset="0"/>
          <a:ea typeface="Fira Sans SemiBold" panose="020B0603050000020004" pitchFamily="34" charset="0"/>
          <a:cs typeface="Open Sans" panose="020B0606030504020204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n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n"/>
        <a:defRPr sz="1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3pPr>
      <a:lvl4pPr marL="1073150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4pPr>
      <a:lvl5pPr marL="1343025" indent="-269875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tometry.org.au/find-an-optometrist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D8356F-A514-4E7C-8EC4-E98D57561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083918"/>
            <a:ext cx="6480720" cy="576064"/>
          </a:xfrm>
        </p:spPr>
        <p:txBody>
          <a:bodyPr/>
          <a:lstStyle/>
          <a:p>
            <a:r>
              <a:rPr lang="en-AU" dirty="0"/>
              <a:t>Inherited eye conditions</a:t>
            </a:r>
          </a:p>
        </p:txBody>
      </p:sp>
    </p:spTree>
    <p:extLst>
      <p:ext uri="{BB962C8B-B14F-4D97-AF65-F5344CB8AC3E}">
        <p14:creationId xmlns:p14="http://schemas.microsoft.com/office/powerpoint/2010/main" val="83140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51D1-2869-4A61-BBC7-60B2A01C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Colour vision defects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C50F8-0A69-47E9-9BAD-B1B07FC9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Most commonly red/green</a:t>
            </a:r>
          </a:p>
          <a:p>
            <a:r>
              <a:rPr lang="en-AU" dirty="0"/>
              <a:t>8% of males , 0.5% of females</a:t>
            </a:r>
          </a:p>
          <a:p>
            <a:r>
              <a:rPr lang="en-AU" dirty="0"/>
              <a:t>Affects colour discrimination, colour matching and career choices</a:t>
            </a:r>
          </a:p>
          <a:p>
            <a:endParaRPr lang="en-AU" dirty="0"/>
          </a:p>
        </p:txBody>
      </p:sp>
      <p:pic>
        <p:nvPicPr>
          <p:cNvPr id="5" name="Picture 4" descr="BabyCar">
            <a:extLst>
              <a:ext uri="{FF2B5EF4-FFF2-40B4-BE49-F238E27FC236}">
                <a16:creationId xmlns:a16="http://schemas.microsoft.com/office/drawing/2014/main" id="{A288DA02-2A7C-4115-8E67-DBECDB4A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7360"/>
            <a:ext cx="1676389" cy="12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byCar-protan">
            <a:extLst>
              <a:ext uri="{FF2B5EF4-FFF2-40B4-BE49-F238E27FC236}">
                <a16:creationId xmlns:a16="http://schemas.microsoft.com/office/drawing/2014/main" id="{19E549AD-CBA7-4DB8-BF23-D2432003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5864"/>
            <a:ext cx="1697973" cy="124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byCar-deutan">
            <a:extLst>
              <a:ext uri="{FF2B5EF4-FFF2-40B4-BE49-F238E27FC236}">
                <a16:creationId xmlns:a16="http://schemas.microsoft.com/office/drawing/2014/main" id="{11FE156C-A84B-46F0-82E1-B70C296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91830"/>
            <a:ext cx="1728192" cy="12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10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70A4-FBE5-4C50-9808-563D85E8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7506-18DB-4208-A717-DC8B830A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Disease of optic nerve</a:t>
            </a:r>
          </a:p>
          <a:p>
            <a:r>
              <a:rPr lang="en-AU" dirty="0"/>
              <a:t>Loss of peripheral (side) vision</a:t>
            </a:r>
          </a:p>
          <a:p>
            <a:r>
              <a:rPr lang="en-AU" dirty="0"/>
              <a:t>Risk increases with age and family history</a:t>
            </a:r>
          </a:p>
          <a:p>
            <a:r>
              <a:rPr lang="en-AU" dirty="0"/>
              <a:t>Treatment best in early stages</a:t>
            </a:r>
          </a:p>
          <a:p>
            <a:endParaRPr lang="en-AU" dirty="0"/>
          </a:p>
        </p:txBody>
      </p:sp>
      <p:pic>
        <p:nvPicPr>
          <p:cNvPr id="5" name="Picture 4" descr="glaucoma00">
            <a:extLst>
              <a:ext uri="{FF2B5EF4-FFF2-40B4-BE49-F238E27FC236}">
                <a16:creationId xmlns:a16="http://schemas.microsoft.com/office/drawing/2014/main" id="{AFDD4E25-957C-4147-A39B-93E49D5C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4702"/>
            <a:ext cx="22320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laucoma01">
            <a:extLst>
              <a:ext uri="{FF2B5EF4-FFF2-40B4-BE49-F238E27FC236}">
                <a16:creationId xmlns:a16="http://schemas.microsoft.com/office/drawing/2014/main" id="{CEA768BB-819C-413E-AA72-32BE6033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73489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9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6B6C-A7AA-4A80-9EF8-8A269AFF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6"/>
            <a:ext cx="8208911" cy="1109266"/>
          </a:xfrm>
        </p:spPr>
        <p:txBody>
          <a:bodyPr>
            <a:normAutofit/>
          </a:bodyPr>
          <a:lstStyle/>
          <a:p>
            <a:r>
              <a:rPr lang="en-AU" altLang="en-US" sz="2800" dirty="0"/>
              <a:t>Early detection provides the best chance </a:t>
            </a:r>
            <a:br>
              <a:rPr lang="en-AU" altLang="en-US" sz="2800" dirty="0"/>
            </a:br>
            <a:r>
              <a:rPr lang="en-AU" altLang="en-US" sz="2800" dirty="0"/>
              <a:t>of effective treatment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591A7-9B48-48C0-A497-9BD0D8DB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491630"/>
            <a:ext cx="3960439" cy="256979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If there is a visual problem in the family, have children tested carefully and regularly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Content Placeholder 4" descr="MPj04036520000[1]">
            <a:extLst>
              <a:ext uri="{FF2B5EF4-FFF2-40B4-BE49-F238E27FC236}">
                <a16:creationId xmlns:a16="http://schemas.microsoft.com/office/drawing/2014/main" id="{F41A1307-F2ED-4CFB-BAF3-9CFF7C882C53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775"/>
            <a:ext cx="3096344" cy="2423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0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0AFF-B843-4961-891A-C30CE035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/>
              <a:t>Optometrists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5B0C-EFF9-4315-805E-F4DBA17D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 a comprehensive visual exam</a:t>
            </a:r>
          </a:p>
          <a:p>
            <a:r>
              <a:rPr lang="en-AU" dirty="0"/>
              <a:t>Detect and diagnose eye health problems</a:t>
            </a:r>
          </a:p>
          <a:p>
            <a:r>
              <a:rPr lang="en-AU" dirty="0"/>
              <a:t>Prescribe and supply glasses and contact lenses when required</a:t>
            </a:r>
          </a:p>
          <a:p>
            <a:r>
              <a:rPr lang="en-AU" dirty="0"/>
              <a:t>Diagnose and treat eye coordination and focussing problems</a:t>
            </a:r>
          </a:p>
          <a:p>
            <a:r>
              <a:rPr lang="en-AU" dirty="0"/>
              <a:t>Are university educated and undertake continuing professional education</a:t>
            </a:r>
          </a:p>
          <a:p>
            <a:r>
              <a:rPr lang="en-AU" dirty="0"/>
              <a:t>No referral is required</a:t>
            </a:r>
          </a:p>
          <a:p>
            <a:r>
              <a:rPr lang="en-AU" dirty="0"/>
              <a:t>Eye tests attract a Medicare rebate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41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3B80-8347-4C2E-89D0-CF174D053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7704856" cy="540060"/>
          </a:xfrm>
        </p:spPr>
        <p:txBody>
          <a:bodyPr/>
          <a:lstStyle/>
          <a:p>
            <a:r>
              <a:rPr lang="en-AU" dirty="0"/>
              <a:t>To find an optometrist in your area: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FA876-25CD-4C7D-AFE7-558FC63E1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63057"/>
            <a:ext cx="6984776" cy="361206"/>
          </a:xfrm>
        </p:spPr>
        <p:txBody>
          <a:bodyPr>
            <a:normAutofit fontScale="850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www.optometry.org.au/find-an-optometrist/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3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C737-E216-492A-9490-C91064CA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/>
              <a:t>Some eye problems can run in the family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CAB17-9E50-4F72-9282-ECF67493C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Refractive</a:t>
            </a:r>
            <a:r>
              <a:rPr lang="es-ES" dirty="0"/>
              <a:t> error</a:t>
            </a:r>
          </a:p>
          <a:p>
            <a:pPr lvl="1"/>
            <a:r>
              <a:rPr lang="es-ES" dirty="0" err="1"/>
              <a:t>Myopia</a:t>
            </a:r>
            <a:endParaRPr lang="es-ES" dirty="0"/>
          </a:p>
          <a:p>
            <a:pPr lvl="1"/>
            <a:r>
              <a:rPr lang="es-ES" dirty="0" err="1"/>
              <a:t>Hyperopia</a:t>
            </a:r>
            <a:endParaRPr lang="es-ES" dirty="0"/>
          </a:p>
          <a:p>
            <a:pPr lvl="1"/>
            <a:r>
              <a:rPr lang="es-ES" dirty="0" err="1"/>
              <a:t>Astigmatism</a:t>
            </a:r>
            <a:endParaRPr lang="es-ES" dirty="0"/>
          </a:p>
          <a:p>
            <a:r>
              <a:rPr lang="en-AU" dirty="0"/>
              <a:t>Strabismus</a:t>
            </a:r>
          </a:p>
          <a:p>
            <a:r>
              <a:rPr lang="en-AU" dirty="0"/>
              <a:t>Retinitis pigmentosa</a:t>
            </a:r>
          </a:p>
          <a:p>
            <a:r>
              <a:rPr lang="en-AU" dirty="0"/>
              <a:t>Colour vision defects</a:t>
            </a:r>
          </a:p>
          <a:p>
            <a:r>
              <a:rPr lang="en-AU" dirty="0"/>
              <a:t>Glaucoma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690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focus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BE4992-F237-4517-B4CC-7CDB474F7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14" y="958850"/>
            <a:ext cx="409497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0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sightedness (myopia)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99EAF3-FD48-461D-90A7-D0E11BC5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563638"/>
            <a:ext cx="3960439" cy="24977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Short sighted focus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FE4E01-2809-4B50-95D6-1CF934C9FE5F}"/>
              </a:ext>
            </a:extLst>
          </p:cNvPr>
          <p:cNvSpPr txBox="1">
            <a:spLocks/>
          </p:cNvSpPr>
          <p:nvPr/>
        </p:nvSpPr>
        <p:spPr>
          <a:xfrm>
            <a:off x="4716016" y="1563638"/>
            <a:ext cx="3960439" cy="2497784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Short sighted correction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31A2DB-9A69-4F40-A7E6-A2B645D89849}"/>
              </a:ext>
            </a:extLst>
          </p:cNvPr>
          <p:cNvSpPr txBox="1">
            <a:spLocks/>
          </p:cNvSpPr>
          <p:nvPr/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167BB3"/>
              </a:buClr>
              <a:buFont typeface="Wingdings" pitchFamily="2" charset="2"/>
              <a:buChar char="n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rgbClr val="FFE133"/>
              </a:buClr>
              <a:buFont typeface="Wingdings" pitchFamily="2" charset="2"/>
              <a:buChar char="n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AU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Distance vision is blurry – near vision usually okay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DF1DCC2-E4C8-48B2-B274-C2F92E3B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9702"/>
            <a:ext cx="23558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ADA6700-A1DF-420F-962A-535F3248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96840"/>
            <a:ext cx="24130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3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sightedness (hyperopia)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99EAF3-FD48-461D-90A7-D0E11BC5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563638"/>
            <a:ext cx="3960439" cy="24977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Long sighted focus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FE4E01-2809-4B50-95D6-1CF934C9FE5F}"/>
              </a:ext>
            </a:extLst>
          </p:cNvPr>
          <p:cNvSpPr txBox="1">
            <a:spLocks/>
          </p:cNvSpPr>
          <p:nvPr/>
        </p:nvSpPr>
        <p:spPr>
          <a:xfrm>
            <a:off x="4716016" y="1563638"/>
            <a:ext cx="3960439" cy="2497784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Long sighted correction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31A2DB-9A69-4F40-A7E6-A2B645D89849}"/>
              </a:ext>
            </a:extLst>
          </p:cNvPr>
          <p:cNvSpPr txBox="1">
            <a:spLocks/>
          </p:cNvSpPr>
          <p:nvPr/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167BB3"/>
              </a:buClr>
              <a:buFont typeface="Wingdings" pitchFamily="2" charset="2"/>
              <a:buChar char="n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rgbClr val="FFE133"/>
              </a:buClr>
              <a:buFont typeface="Wingdings" pitchFamily="2" charset="2"/>
              <a:buChar char="n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AU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Difficulty seeing clearly and comfortably up close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2A05459-588F-4B35-8D59-6C0D1E4E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50" y="2067694"/>
            <a:ext cx="23050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1A77CE8-CA6E-49D0-B2C0-D051A595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7694"/>
            <a:ext cx="225425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8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0555-A7CC-4642-85AC-A3BA3A1F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2800" dirty="0"/>
              <a:t>Astigmatism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752A-62D5-4507-9AF9-0F1183D7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eye is shaped more like an Aussie Rules football than a basketball</a:t>
            </a:r>
          </a:p>
          <a:p>
            <a:r>
              <a:rPr lang="en-AU" dirty="0"/>
              <a:t>Focusing error that causes blur in one direction</a:t>
            </a:r>
          </a:p>
        </p:txBody>
      </p:sp>
    </p:spTree>
    <p:extLst>
      <p:ext uri="{BB962C8B-B14F-4D97-AF65-F5344CB8AC3E}">
        <p14:creationId xmlns:p14="http://schemas.microsoft.com/office/powerpoint/2010/main" val="136891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0555-A7CC-4642-85AC-A3BA3A1F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2800" dirty="0"/>
              <a:t>Strabismus ‘ turned eye’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752A-62D5-4507-9AF9-0F1183D7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Eye/s turned in or out</a:t>
            </a:r>
          </a:p>
          <a:p>
            <a:r>
              <a:rPr lang="en-AU" dirty="0"/>
              <a:t>Treatment options:</a:t>
            </a:r>
          </a:p>
          <a:p>
            <a:pPr lvl="1"/>
            <a:r>
              <a:rPr lang="en-AU" dirty="0"/>
              <a:t>Patching and glasses</a:t>
            </a:r>
          </a:p>
          <a:p>
            <a:pPr lvl="1"/>
            <a:r>
              <a:rPr lang="en-AU" dirty="0"/>
              <a:t>Surgery, if necessary</a:t>
            </a:r>
          </a:p>
        </p:txBody>
      </p:sp>
    </p:spTree>
    <p:extLst>
      <p:ext uri="{BB962C8B-B14F-4D97-AF65-F5344CB8AC3E}">
        <p14:creationId xmlns:p14="http://schemas.microsoft.com/office/powerpoint/2010/main" val="158967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0555-A7CC-4642-85AC-A3BA3A1F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2800" dirty="0"/>
              <a:t>Retinitis pigmentosa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752A-62D5-4507-9AF9-0F1183D7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Inherited (usually), degenerative condition</a:t>
            </a:r>
          </a:p>
          <a:p>
            <a:r>
              <a:rPr lang="en-AU" dirty="0"/>
              <a:t>Rare (1:4000)</a:t>
            </a:r>
          </a:p>
          <a:p>
            <a:r>
              <a:rPr lang="en-AU" dirty="0"/>
              <a:t>Night blindness, reduced visual field</a:t>
            </a:r>
          </a:p>
          <a:p>
            <a:r>
              <a:rPr lang="en-AU" dirty="0"/>
              <a:t>No treatment is yet available</a:t>
            </a:r>
          </a:p>
        </p:txBody>
      </p:sp>
    </p:spTree>
    <p:extLst>
      <p:ext uri="{BB962C8B-B14F-4D97-AF65-F5344CB8AC3E}">
        <p14:creationId xmlns:p14="http://schemas.microsoft.com/office/powerpoint/2010/main" val="217023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Retinitis pigmentosa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7BE5B83A-CFA0-4EA4-8D60-F34CD4B0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175572"/>
            <a:ext cx="3024336" cy="2668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3" descr="360RP1">
            <a:extLst>
              <a:ext uri="{FF2B5EF4-FFF2-40B4-BE49-F238E27FC236}">
                <a16:creationId xmlns:a16="http://schemas.microsoft.com/office/drawing/2014/main" id="{906DC466-087A-4324-8215-A4667DFB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08881"/>
            <a:ext cx="3456384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CA7FE7-AE50-4E49-B104-D473146A24E6}"/>
              </a:ext>
            </a:extLst>
          </p:cNvPr>
          <p:cNvSpPr txBox="1"/>
          <p:nvPr/>
        </p:nvSpPr>
        <p:spPr>
          <a:xfrm>
            <a:off x="1115616" y="401191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Verdana" panose="020B0604030504040204" pitchFamily="34" charset="0"/>
                <a:ea typeface="Verdana" panose="020B0604030504040204" pitchFamily="34" charset="0"/>
              </a:rPr>
              <a:t>Normal retina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F0CEF4-BAA6-446A-997D-407E79207A4A}"/>
              </a:ext>
            </a:extLst>
          </p:cNvPr>
          <p:cNvSpPr txBox="1"/>
          <p:nvPr/>
        </p:nvSpPr>
        <p:spPr>
          <a:xfrm>
            <a:off x="5364088" y="401191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Verdana" panose="020B0604030504040204" pitchFamily="34" charset="0"/>
                <a:ea typeface="Verdana" panose="020B0604030504040204" pitchFamily="34" charset="0"/>
              </a:rPr>
              <a:t>Retinitis pigmentosa</a:t>
            </a:r>
          </a:p>
        </p:txBody>
      </p:sp>
    </p:spTree>
    <p:extLst>
      <p:ext uri="{BB962C8B-B14F-4D97-AF65-F5344CB8AC3E}">
        <p14:creationId xmlns:p14="http://schemas.microsoft.com/office/powerpoint/2010/main" val="2077804547"/>
      </p:ext>
    </p:extLst>
  </p:cSld>
  <p:clrMapOvr>
    <a:masterClrMapping/>
  </p:clrMapOvr>
</p:sld>
</file>

<file path=ppt/theme/theme1.xml><?xml version="1.0" encoding="utf-8"?>
<a:theme xmlns:a="http://schemas.openxmlformats.org/drawingml/2006/main" name="Optometry Australia PowerPoint Template - 2018 Widescreen">
  <a:themeElements>
    <a:clrScheme name="GVFL Consumer-Facing">
      <a:dk1>
        <a:srgbClr val="414142"/>
      </a:dk1>
      <a:lt1>
        <a:sysClr val="window" lastClr="FFFFFF"/>
      </a:lt1>
      <a:dk2>
        <a:srgbClr val="58595B"/>
      </a:dk2>
      <a:lt2>
        <a:srgbClr val="D0D2D3"/>
      </a:lt2>
      <a:accent1>
        <a:srgbClr val="FFE133"/>
      </a:accent1>
      <a:accent2>
        <a:srgbClr val="167BB3"/>
      </a:accent2>
      <a:accent3>
        <a:srgbClr val="C84650"/>
      </a:accent3>
      <a:accent4>
        <a:srgbClr val="CD644B"/>
      </a:accent4>
      <a:accent5>
        <a:srgbClr val="73B973"/>
      </a:accent5>
      <a:accent6>
        <a:srgbClr val="008C7D"/>
      </a:accent6>
      <a:hlink>
        <a:srgbClr val="285FAA"/>
      </a:hlink>
      <a:folHlink>
        <a:srgbClr val="002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VFL consumer-facing PPT - Jan 2021" id="{73F43CA8-B85C-4FFD-854C-E03CF502BFA5}" vid="{2CC4DC1C-9AC1-4D37-830B-BC1A28E84E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7B855CD-3A87-4E4C-A6A1-0B2FBB3DB4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1FD30-0804-4273-9019-20078E4D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A920237-B42A-4F9F-A240-1111403FCF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277</Words>
  <Application>Microsoft Office PowerPoint</Application>
  <PresentationFormat>On-screen Show (16:9)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Fira Sans Light</vt:lpstr>
      <vt:lpstr>Rockwell</vt:lpstr>
      <vt:lpstr>Verdana</vt:lpstr>
      <vt:lpstr>Wingdings</vt:lpstr>
      <vt:lpstr>Optometry Australia PowerPoint Template - 2018 Widescreen</vt:lpstr>
      <vt:lpstr>Inherited eye conditions</vt:lpstr>
      <vt:lpstr>Some eye problems can run in the family</vt:lpstr>
      <vt:lpstr>Normal focus</vt:lpstr>
      <vt:lpstr>Short sightedness (myopia)</vt:lpstr>
      <vt:lpstr>Long sightedness (hyperopia)</vt:lpstr>
      <vt:lpstr>Astigmatism</vt:lpstr>
      <vt:lpstr>Strabismus ‘ turned eye’ </vt:lpstr>
      <vt:lpstr>Retinitis pigmentosa</vt:lpstr>
      <vt:lpstr>Retinitis pigmentosa</vt:lpstr>
      <vt:lpstr>Colour vision defects</vt:lpstr>
      <vt:lpstr>Glaucoma</vt:lpstr>
      <vt:lpstr>Early detection provides the best chance  of effective treatment</vt:lpstr>
      <vt:lpstr>Optometrists</vt:lpstr>
      <vt:lpstr>To find an optometrist in your area: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Lachlan Hessing</dc:creator>
  <cp:lastModifiedBy>Lachlan Hessing</cp:lastModifiedBy>
  <cp:revision>14</cp:revision>
  <cp:lastPrinted>2015-07-21T02:20:38Z</cp:lastPrinted>
  <dcterms:created xsi:type="dcterms:W3CDTF">2021-01-07T22:44:32Z</dcterms:created>
  <dcterms:modified xsi:type="dcterms:W3CDTF">2021-01-11T07:15:02Z</dcterms:modified>
</cp:coreProperties>
</file>