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5143500" type="screen16x9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4364AF-13B3-4CFB-9CC5-C99F69794B9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31">
          <p15:clr>
            <a:srgbClr val="A4A3A4"/>
          </p15:clr>
        </p15:guide>
        <p15:guide id="4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008"/>
    <a:srgbClr val="040707"/>
    <a:srgbClr val="167BB3"/>
    <a:srgbClr val="3C414B"/>
    <a:srgbClr val="CD6496"/>
    <a:srgbClr val="C84650"/>
    <a:srgbClr val="CD644B"/>
    <a:srgbClr val="008C7D"/>
    <a:srgbClr val="73B973"/>
    <a:srgbClr val="464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865" autoAdjust="0"/>
  </p:normalViewPr>
  <p:slideViewPr>
    <p:cSldViewPr>
      <p:cViewPr varScale="1">
        <p:scale>
          <a:sx n="131" d="100"/>
          <a:sy n="131" d="100"/>
        </p:scale>
        <p:origin x="336" y="108"/>
      </p:cViewPr>
      <p:guideLst>
        <p:guide orient="horz" pos="2160"/>
        <p:guide pos="2880"/>
        <p:guide orient="horz" pos="531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0" y="-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356C4-9B4B-4DF0-87D5-6DC955E59D8C}" type="datetimeFigureOut">
              <a:rPr lang="en-AU" smtClean="0">
                <a:latin typeface="Arial" panose="020B0604020202020204" pitchFamily="34" charset="0"/>
              </a:rPr>
              <a:t>11/01/2021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36E0-63D3-42CE-9ECF-FCC133243C6C}" type="slidenum">
              <a:rPr lang="en-AU" smtClean="0">
                <a:latin typeface="Arial" panose="020B0604020202020204" pitchFamily="34" charset="0"/>
              </a:rPr>
              <a:t>‹#›</a:t>
            </a:fld>
            <a:endParaRPr lang="en-A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3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A6AA3BE-6791-4D0E-8C95-6EB6A90104B9}" type="datetimeFigureOut">
              <a:rPr lang="en-AU" smtClean="0"/>
              <a:pPr/>
              <a:t>11/01/2021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6DCCF6-D9C2-48FD-8F21-0DCA7B2A466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16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DCCF6-D9C2-48FD-8F21-0DCA7B2A466C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154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DCCF6-D9C2-48FD-8F21-0DCA7B2A466C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537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024DD1-F817-49E8-8C52-E99C464E39FF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3E894-D2A5-4E47-A723-E90C38CCC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4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B30A0B-4E3A-4195-8190-476B82874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60AE14-CAD9-41D7-9249-11C413AD364B}"/>
              </a:ext>
            </a:extLst>
          </p:cNvPr>
          <p:cNvSpPr/>
          <p:nvPr userDrawn="1"/>
        </p:nvSpPr>
        <p:spPr>
          <a:xfrm>
            <a:off x="-36512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29472B-E81D-447E-BF29-4F0416843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4823507-1CB7-4AAD-9D87-14F7110CC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E87E67-CE18-47E0-A3FF-9DF797CF46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4AA657-B6C6-4E20-B6D5-F18F8D3A1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9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F82814-DB2A-45B9-8EBC-4B76B711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017FC0-492A-44F8-A23E-1AF43AB3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24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F82814-DB2A-45B9-8EBC-4B76B711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017FC0-492A-44F8-A23E-1AF43AB3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3960439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3DB0D7-43D7-4E37-A212-6C9100BA2DB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6016" y="958430"/>
            <a:ext cx="3960439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332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4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74ABB3-36F7-41E5-A3CA-2A539D5B341C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99DA45-DE3C-4D21-B186-3A1D29772A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BBFBB0-27F2-4B07-BB6D-DD267AE8F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4080AF9-7958-4A47-AB7D-77047E09B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174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CA885A-5620-4B06-B11D-13F977A33336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87BEDD-503B-4047-B7BF-9AC829EF93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9DD0857-758D-40F4-846E-27F0EEF37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412DAA-EC08-4872-9643-E249BF39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233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B23924-7BF4-4BE9-A852-A222E678C5A4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A7E3C-36F4-4AB6-84F5-91C692D0E5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8F36841-0414-476A-85FC-494397547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C846B7-B6BC-4B7F-AD65-09A352493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966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50A316-2A31-4D0D-9AA0-38842B2022CF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AA89C5-6405-4049-9AC7-EFD564C1F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9AC521F-22B8-49F0-BF02-BC63478DA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D756137-E79B-4125-9251-A46B51008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298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C3AA8F-AA9C-4003-9920-84D09C93DF46}"/>
              </a:ext>
            </a:extLst>
          </p:cNvPr>
          <p:cNvSpPr/>
          <p:nvPr userDrawn="1"/>
        </p:nvSpPr>
        <p:spPr>
          <a:xfrm>
            <a:off x="-24557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82164-8F58-426D-B0E0-DCDA4FB4B8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3A12D-5F14-4FC4-A428-5FAEBF1D8A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7AFA0-91AB-4260-AA00-DF37BEF7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5AB0CB-E3F8-4FDC-9EDF-5E5A80972E21}"/>
              </a:ext>
            </a:extLst>
          </p:cNvPr>
          <p:cNvSpPr/>
          <p:nvPr userDrawn="1"/>
        </p:nvSpPr>
        <p:spPr>
          <a:xfrm>
            <a:off x="-36512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570080-42E1-46B8-A8B3-DEC9486A8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15BF9D2-9295-44E2-BE1C-A446E383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8F342E-82EA-4D71-A436-616A7332A7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478F8E-E240-43FB-8867-7DBAB0BDBB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A8150B-7145-4B0C-8559-C5D63012D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8C2389-841A-419C-A905-7E89124EA146}"/>
              </a:ext>
            </a:extLst>
          </p:cNvPr>
          <p:cNvSpPr/>
          <p:nvPr userDrawn="1"/>
        </p:nvSpPr>
        <p:spPr>
          <a:xfrm>
            <a:off x="-43010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168ADB-4889-45D7-9955-E972BF78C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A7E3CC0-5353-405D-BF07-F3A4830A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0FD9FB-F7EE-4436-9F2F-3EF9E29830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210C4D-F17B-48CC-B08B-6FAC3FE20E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E9378-AD98-452F-8893-EDC906606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2E947A-2961-4F9B-B9F0-BAF893C7CB8C}"/>
              </a:ext>
            </a:extLst>
          </p:cNvPr>
          <p:cNvSpPr/>
          <p:nvPr userDrawn="1"/>
        </p:nvSpPr>
        <p:spPr>
          <a:xfrm>
            <a:off x="-39587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726589-890E-403F-9F13-9298125B7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3C2AEE-2B97-4077-B607-4D6E6BD7E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C668D5-4EE3-4B55-8C76-AE01407F6C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87397A-F948-43E0-B8DC-23016894DB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9FA80-6E95-461C-A6A9-ED445A557EF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30E60-6CB6-4204-BD2F-C6ECDEB1DA7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14" r:id="rId11"/>
    <p:sldLayoutId id="2147483739" r:id="rId12"/>
    <p:sldLayoutId id="2147483717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>
              <a:lumMod val="50000"/>
            </a:schemeClr>
          </a:solidFill>
          <a:effectLst/>
          <a:latin typeface="Rockwell" panose="02060603020205020403" pitchFamily="18" charset="0"/>
          <a:ea typeface="Fira Sans SemiBold" panose="020B0603050000020004" pitchFamily="34" charset="0"/>
          <a:cs typeface="Open Sans" panose="020B0606030504020204" pitchFamily="3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n"/>
        <a:defRPr sz="18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n"/>
        <a:defRPr sz="16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3pPr>
      <a:lvl4pPr marL="1073150" indent="-268288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4pPr>
      <a:lvl5pPr marL="1343025" indent="-269875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tometry.org.au/find-an-optometrist/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3BBE-FF97-4334-88EF-B79167FE71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Optometry in Australia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A9024-04B4-4142-8A57-75201DD7F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Updated 11 January 2021</a:t>
            </a:r>
          </a:p>
        </p:txBody>
      </p:sp>
    </p:spTree>
    <p:extLst>
      <p:ext uri="{BB962C8B-B14F-4D97-AF65-F5344CB8AC3E}">
        <p14:creationId xmlns:p14="http://schemas.microsoft.com/office/powerpoint/2010/main" val="83140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451A-F57A-405F-8679-839CB022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Eye health in Australia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83C72-0328-471B-97BC-B567AD639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As the population in Australia ages, the number of people who are blind or have vision loss is expected to be over </a:t>
            </a:r>
            <a:r>
              <a:rPr lang="en-AU" b="1" dirty="0"/>
              <a:t>800,000 </a:t>
            </a:r>
            <a:r>
              <a:rPr lang="en-AU" dirty="0"/>
              <a:t>by 2020</a:t>
            </a:r>
          </a:p>
          <a:p>
            <a:r>
              <a:rPr lang="en-AU" b="1" dirty="0"/>
              <a:t>90% </a:t>
            </a:r>
            <a:r>
              <a:rPr lang="en-AU" dirty="0"/>
              <a:t>of vision loss is preventable or treatable</a:t>
            </a:r>
          </a:p>
          <a:p>
            <a:r>
              <a:rPr lang="en-AU" dirty="0"/>
              <a:t>Prevalence increases </a:t>
            </a:r>
            <a:r>
              <a:rPr lang="en-AU" b="1" dirty="0"/>
              <a:t>threefold</a:t>
            </a:r>
            <a:r>
              <a:rPr lang="en-AU" dirty="0"/>
              <a:t> with each decade over 40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74229-5982-4B40-9418-51129B9EE4A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80% </a:t>
            </a:r>
            <a:r>
              <a:rPr lang="en-AU" dirty="0"/>
              <a:t>of vision loss is caused by five conditions (listed alphabetically):</a:t>
            </a:r>
          </a:p>
          <a:p>
            <a:pPr lvl="1"/>
            <a:r>
              <a:rPr lang="en-AU" dirty="0"/>
              <a:t>Age-related Macular Degeneration (AMD)</a:t>
            </a:r>
          </a:p>
          <a:p>
            <a:pPr lvl="1"/>
            <a:r>
              <a:rPr lang="en-AU" dirty="0"/>
              <a:t>Diabetic retinopathy</a:t>
            </a:r>
          </a:p>
          <a:p>
            <a:pPr lvl="1"/>
            <a:r>
              <a:rPr lang="en-AU" dirty="0"/>
              <a:t>Cataract</a:t>
            </a:r>
          </a:p>
          <a:p>
            <a:pPr lvl="1"/>
            <a:r>
              <a:rPr lang="en-AU" dirty="0"/>
              <a:t>Glaucoma</a:t>
            </a:r>
          </a:p>
          <a:p>
            <a:pPr lvl="1"/>
            <a:r>
              <a:rPr lang="en-AU" dirty="0"/>
              <a:t>Under-corrected and uncorrected refractive error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0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B6FC-DF40-4AF1-B2FF-910BB0CC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Vision loss in Australia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C723E-593B-4A19-BED7-E1E00060A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40" y="4118687"/>
            <a:ext cx="8208911" cy="34879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100" dirty="0">
                <a:latin typeface="Trebuchet MS" pitchFamily="34" charset="0"/>
              </a:rPr>
              <a:t>Center for Eye Research Australia, 2004, </a:t>
            </a:r>
            <a:r>
              <a:rPr lang="en-US" altLang="en-US" sz="1100" i="1" dirty="0">
                <a:latin typeface="Trebuchet MS" pitchFamily="34" charset="0"/>
              </a:rPr>
              <a:t>Investing in Sight – Strategic Interventions to Prevent Vision Loss in Australia</a:t>
            </a:r>
            <a:r>
              <a:rPr lang="en-US" altLang="en-US" sz="1100" dirty="0">
                <a:latin typeface="Trebuchet MS" pitchFamily="34" charset="0"/>
              </a:rPr>
              <a:t>.</a:t>
            </a:r>
            <a:endParaRPr lang="en-AU" altLang="en-US" sz="1100" dirty="0">
              <a:latin typeface="Trebuchet MS" pitchFamily="34" charset="0"/>
            </a:endParaRPr>
          </a:p>
          <a:p>
            <a:endParaRPr lang="en-AU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5D86943-B82E-4998-8EAF-CCAF4120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640" y="1001449"/>
            <a:ext cx="5966668" cy="31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6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E9F2-F34D-4814-8B6E-4E71E116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Preventing vision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285FC-D0CA-4FBA-A9E2-43C1458F2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People with vision impairment are at a greater risk of suffering from secondary conditions:</a:t>
            </a:r>
          </a:p>
          <a:p>
            <a:r>
              <a:rPr lang="en-AU" dirty="0"/>
              <a:t>falls</a:t>
            </a:r>
          </a:p>
          <a:p>
            <a:r>
              <a:rPr lang="en-AU" dirty="0"/>
              <a:t>depression</a:t>
            </a:r>
          </a:p>
          <a:p>
            <a:r>
              <a:rPr lang="en-AU" dirty="0"/>
              <a:t>early special accommodation</a:t>
            </a:r>
          </a:p>
          <a:p>
            <a:r>
              <a:rPr lang="en-AU" dirty="0"/>
              <a:t>increased risk of hip fracture</a:t>
            </a:r>
          </a:p>
          <a:p>
            <a:r>
              <a:rPr lang="en-AU" dirty="0"/>
              <a:t>increased early mortality</a:t>
            </a:r>
          </a:p>
          <a:p>
            <a:r>
              <a:rPr lang="en-AU" dirty="0"/>
              <a:t>social isolation</a:t>
            </a:r>
          </a:p>
        </p:txBody>
      </p:sp>
    </p:spTree>
    <p:extLst>
      <p:ext uri="{BB962C8B-B14F-4D97-AF65-F5344CB8AC3E}">
        <p14:creationId xmlns:p14="http://schemas.microsoft.com/office/powerpoint/2010/main" val="378711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61AB-E523-4F87-852B-6CA9BE99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External anatomy of the eye</a:t>
            </a:r>
          </a:p>
        </p:txBody>
      </p:sp>
      <p:pic>
        <p:nvPicPr>
          <p:cNvPr id="4" name="Picture 5" descr="http://avserver.lib.uthsc.edu:8080/Medicine/eye_exam/NormalExternalAnatomy.jpg">
            <a:extLst>
              <a:ext uri="{FF2B5EF4-FFF2-40B4-BE49-F238E27FC236}">
                <a16:creationId xmlns:a16="http://schemas.microsoft.com/office/drawing/2014/main" id="{06EA4C24-A6BF-4705-84A5-888F875134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7645" y="1102613"/>
            <a:ext cx="4188709" cy="312532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42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8493-0BB7-4A13-9E34-207A1479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Internal anatomy of the eye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668B95-5D98-40B0-91BD-976414BA77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301" y="958850"/>
            <a:ext cx="378739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19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CA57-F469-499A-8FF1-8C41AFC3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6" y="-308570"/>
            <a:ext cx="2304254" cy="201622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Anatomy 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of the retina</a:t>
            </a:r>
          </a:p>
        </p:txBody>
      </p:sp>
      <p:pic>
        <p:nvPicPr>
          <p:cNvPr id="4" name="Picture 12" descr="http://stanfordmedicine25.stanford.edu/Assets/Images/NormalRetina.gif">
            <a:extLst>
              <a:ext uri="{FF2B5EF4-FFF2-40B4-BE49-F238E27FC236}">
                <a16:creationId xmlns:a16="http://schemas.microsoft.com/office/drawing/2014/main" id="{4EDC78CB-528A-4ABC-A2BA-E4994E0BF4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202" t="957" b="5365"/>
          <a:stretch/>
        </p:blipFill>
        <p:spPr bwMode="auto">
          <a:xfrm>
            <a:off x="2578348" y="51470"/>
            <a:ext cx="6602164" cy="50405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264ED-6A6C-459F-A971-9DCD2D416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2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AFAE-DDE3-40B4-AD9A-297EEB6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Normal focus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ABE4992-F237-4517-B4CC-7CDB474F79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14" y="958850"/>
            <a:ext cx="4094972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402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AFAE-DDE3-40B4-AD9A-297EEB6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sightedness (myopia)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99EAF3-FD48-461D-90A7-D0E11BC57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563638"/>
            <a:ext cx="3960439" cy="249778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Short sighted focus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2FE4E01-2809-4B50-95D6-1CF934C9FE5F}"/>
              </a:ext>
            </a:extLst>
          </p:cNvPr>
          <p:cNvSpPr txBox="1">
            <a:spLocks/>
          </p:cNvSpPr>
          <p:nvPr/>
        </p:nvSpPr>
        <p:spPr>
          <a:xfrm>
            <a:off x="4716016" y="1563638"/>
            <a:ext cx="3960439" cy="2497784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  <a:lvl2pPr marL="536575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16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3pPr>
            <a:lvl4pPr marL="1073150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4pPr>
            <a:lvl5pPr marL="1343025" indent="-269875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>
                <a:solidFill>
                  <a:schemeClr val="tx2"/>
                </a:solidFill>
              </a:rPr>
              <a:t>Short sighted correction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31A2DB-9A69-4F40-A7E6-A2B645D89849}"/>
              </a:ext>
            </a:extLst>
          </p:cNvPr>
          <p:cNvSpPr txBox="1">
            <a:spLocks/>
          </p:cNvSpPr>
          <p:nvPr/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167BB3"/>
              </a:buClr>
              <a:buFont typeface="Wingdings" pitchFamily="2" charset="2"/>
              <a:buChar char="n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1pPr>
            <a:lvl2pPr marL="536575" indent="-268288" algn="l" defTabSz="914400" rtl="0" eaLnBrk="1" latinLnBrk="0" hangingPunct="1">
              <a:spcBef>
                <a:spcPct val="20000"/>
              </a:spcBef>
              <a:buClr>
                <a:srgbClr val="FFE133"/>
              </a:buClr>
              <a:buFont typeface="Wingdings" pitchFamily="2" charset="2"/>
              <a:buChar char="n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3pPr>
            <a:lvl4pPr marL="1073150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4pPr>
            <a:lvl5pPr marL="1343025" indent="-269875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AU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Distance vision is blurry – near vision usually okay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DF1DCC2-E4C8-48B2-B274-C2F92E3B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9702"/>
            <a:ext cx="23558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ADA6700-A1DF-420F-962A-535F32486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96840"/>
            <a:ext cx="24130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36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AFAE-DDE3-40B4-AD9A-297EEB6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sightedness </a:t>
            </a:r>
            <a:r>
              <a:rPr lang="en-US"/>
              <a:t>(hyperopia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99EAF3-FD48-461D-90A7-D0E11BC57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563638"/>
            <a:ext cx="3960439" cy="249778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Long sighted focus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2FE4E01-2809-4B50-95D6-1CF934C9FE5F}"/>
              </a:ext>
            </a:extLst>
          </p:cNvPr>
          <p:cNvSpPr txBox="1">
            <a:spLocks/>
          </p:cNvSpPr>
          <p:nvPr/>
        </p:nvSpPr>
        <p:spPr>
          <a:xfrm>
            <a:off x="4716016" y="1563638"/>
            <a:ext cx="3960439" cy="2497784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  <a:lvl2pPr marL="536575" indent="-268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16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3pPr>
            <a:lvl4pPr marL="1073150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4pPr>
            <a:lvl5pPr marL="1343025" indent="-269875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>
                <a:solidFill>
                  <a:schemeClr val="tx2"/>
                </a:solidFill>
              </a:rPr>
              <a:t>Long sighted correction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31A2DB-9A69-4F40-A7E6-A2B645D89849}"/>
              </a:ext>
            </a:extLst>
          </p:cNvPr>
          <p:cNvSpPr txBox="1">
            <a:spLocks/>
          </p:cNvSpPr>
          <p:nvPr/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167BB3"/>
              </a:buClr>
              <a:buFont typeface="Wingdings" pitchFamily="2" charset="2"/>
              <a:buChar char="n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1pPr>
            <a:lvl2pPr marL="536575" indent="-268288" algn="l" defTabSz="914400" rtl="0" eaLnBrk="1" latinLnBrk="0" hangingPunct="1">
              <a:spcBef>
                <a:spcPct val="20000"/>
              </a:spcBef>
              <a:buClr>
                <a:srgbClr val="FFE133"/>
              </a:buClr>
              <a:buFont typeface="Wingdings" pitchFamily="2" charset="2"/>
              <a:buChar char="n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3pPr>
            <a:lvl4pPr marL="1073150" indent="-268288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4pPr>
            <a:lvl5pPr marL="1343025" indent="-269875" algn="l" defTabSz="914400" rtl="0" eaLnBrk="1" latinLnBrk="0" hangingPunct="1">
              <a:spcBef>
                <a:spcPct val="20000"/>
              </a:spcBef>
              <a:buClr>
                <a:srgbClr val="3C414B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AU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Difficulty seeing clearly and comfortably up close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2A05459-588F-4B35-8D59-6C0D1E4E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50" y="2067694"/>
            <a:ext cx="230505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1A77CE8-CA6E-49D0-B2C0-D051A5957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7694"/>
            <a:ext cx="225425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287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0555-A7CC-4642-85AC-A3BA3A1F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2800" dirty="0"/>
              <a:t>Astigmatism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752A-62D5-4507-9AF9-0F1183D7F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eye is shaped more like an Aussie Rules football than a basketball</a:t>
            </a:r>
          </a:p>
          <a:p>
            <a:r>
              <a:rPr lang="en-AU" dirty="0"/>
              <a:t>Focusing error that causes blur in one direction</a:t>
            </a:r>
          </a:p>
        </p:txBody>
      </p:sp>
    </p:spTree>
    <p:extLst>
      <p:ext uri="{BB962C8B-B14F-4D97-AF65-F5344CB8AC3E}">
        <p14:creationId xmlns:p14="http://schemas.microsoft.com/office/powerpoint/2010/main" val="136891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B861-A352-403A-8404-CF8E2A7D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/>
              </a:rPr>
              <a:t>Optometrists regularly: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A3FE9-C3D7-4395-AD1F-331474E85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Diagnose and manage uncorrected refractive error with </a:t>
            </a:r>
            <a:br>
              <a:rPr lang="en-AU" dirty="0"/>
            </a:br>
            <a:r>
              <a:rPr lang="en-AU" dirty="0"/>
              <a:t>prescription spectacle and contact lenses, low vision aids</a:t>
            </a:r>
          </a:p>
          <a:p>
            <a:r>
              <a:rPr lang="en-AU" dirty="0"/>
              <a:t>Regularly diagnose and detect dry eye, eye lid disease, cataracts, macular degeneration, diabetic retinopathy and glaucoma</a:t>
            </a:r>
            <a:br>
              <a:rPr lang="en-AU" dirty="0"/>
            </a:br>
            <a:r>
              <a:rPr lang="en-AU" dirty="0"/>
              <a:t>Foreign body removal</a:t>
            </a:r>
          </a:p>
          <a:p>
            <a:r>
              <a:rPr lang="en-AU" dirty="0"/>
              <a:t>70% now therapeutic - treat common eye conditions with prescription eye drops </a:t>
            </a:r>
          </a:p>
        </p:txBody>
      </p:sp>
    </p:spTree>
    <p:extLst>
      <p:ext uri="{BB962C8B-B14F-4D97-AF65-F5344CB8AC3E}">
        <p14:creationId xmlns:p14="http://schemas.microsoft.com/office/powerpoint/2010/main" val="3593302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AABD0-A7FD-4303-8CB8-0A7337F4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diabetic retinopathy?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6270-731A-494E-8D5A-E6C875EA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1"/>
            <a:ext cx="7848871" cy="96524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This condition is a complication of diabetes</a:t>
            </a:r>
          </a:p>
          <a:p>
            <a:r>
              <a:rPr lang="en-AU" dirty="0"/>
              <a:t>It affects the small blood vessels of the retina</a:t>
            </a:r>
          </a:p>
          <a:p>
            <a:r>
              <a:rPr lang="en-AU" dirty="0"/>
              <a:t>Blood vessels begin to leak and bleed inside the eye</a:t>
            </a:r>
          </a:p>
          <a:p>
            <a:endParaRPr lang="en-AU" dirty="0"/>
          </a:p>
        </p:txBody>
      </p:sp>
      <p:pic>
        <p:nvPicPr>
          <p:cNvPr id="5" name="Picture 6" descr="http://www.ivo.gr/files/items/4/44/normal-retina.jpg">
            <a:extLst>
              <a:ext uri="{FF2B5EF4-FFF2-40B4-BE49-F238E27FC236}">
                <a16:creationId xmlns:a16="http://schemas.microsoft.com/office/drawing/2014/main" id="{FCDC8146-B8F6-4756-BF24-4C2C725EAA2A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71750"/>
            <a:ext cx="2151093" cy="161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BDF6B5-AC91-409F-9007-2E433A5A55DF}"/>
              </a:ext>
            </a:extLst>
          </p:cNvPr>
          <p:cNvGrpSpPr/>
          <p:nvPr/>
        </p:nvGrpSpPr>
        <p:grpSpPr>
          <a:xfrm>
            <a:off x="3419872" y="2571750"/>
            <a:ext cx="4248823" cy="1645687"/>
            <a:chOff x="4315056" y="2875328"/>
            <a:chExt cx="4808661" cy="1862528"/>
          </a:xfrm>
          <a:effectLst/>
        </p:grpSpPr>
        <p:pic>
          <p:nvPicPr>
            <p:cNvPr id="6" name="Picture 8" descr="http://macularhope.org/wp-content/uploads/diabetic-retinopathy1.jpg">
              <a:extLst>
                <a:ext uri="{FF2B5EF4-FFF2-40B4-BE49-F238E27FC236}">
                  <a16:creationId xmlns:a16="http://schemas.microsoft.com/office/drawing/2014/main" id="{81ED71AC-7D89-446B-AA36-F5EE603A5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472" y="2875886"/>
              <a:ext cx="2207245" cy="186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vitreous haemorrhage 2">
              <a:extLst>
                <a:ext uri="{FF2B5EF4-FFF2-40B4-BE49-F238E27FC236}">
                  <a16:creationId xmlns:a16="http://schemas.microsoft.com/office/drawing/2014/main" id="{51FCC73A-7CBA-4017-AB32-359D3F980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056" y="2875328"/>
              <a:ext cx="2585112" cy="18619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3B8F94AC-96E6-4F22-8204-206647536528}"/>
              </a:ext>
            </a:extLst>
          </p:cNvPr>
          <p:cNvSpPr txBox="1">
            <a:spLocks/>
          </p:cNvSpPr>
          <p:nvPr/>
        </p:nvSpPr>
        <p:spPr>
          <a:xfrm>
            <a:off x="467545" y="1995686"/>
            <a:ext cx="264226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  <a:cs typeface="Open Sans" panose="020B0606030504020204" pitchFamily="34" charset="0"/>
              </a:defRPr>
            </a:lvl1pPr>
          </a:lstStyle>
          <a:p>
            <a:r>
              <a:rPr lang="en-AU" sz="1800" b="1" dirty="0">
                <a:latin typeface="Verdana" panose="020B0604030504040204" pitchFamily="34" charset="0"/>
                <a:ea typeface="Verdana" panose="020B0604030504040204" pitchFamily="34" charset="0"/>
              </a:rPr>
              <a:t>Healthy retina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5C43D0-4EDF-4E89-8B49-43AFC491BCA0}"/>
              </a:ext>
            </a:extLst>
          </p:cNvPr>
          <p:cNvSpPr txBox="1">
            <a:spLocks/>
          </p:cNvSpPr>
          <p:nvPr/>
        </p:nvSpPr>
        <p:spPr>
          <a:xfrm>
            <a:off x="3419872" y="1995686"/>
            <a:ext cx="3806402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  <a:cs typeface="Open Sans" panose="020B0606030504020204" pitchFamily="34" charset="0"/>
              </a:defRPr>
            </a:lvl1pPr>
          </a:lstStyle>
          <a:p>
            <a:r>
              <a:rPr lang="en-AU" sz="1800" b="1" dirty="0">
                <a:latin typeface="Verdana" panose="020B0604030504040204" pitchFamily="34" charset="0"/>
                <a:ea typeface="Verdana" panose="020B0604030504040204" pitchFamily="34" charset="0"/>
              </a:rPr>
              <a:t>Diabetic retinopathy</a:t>
            </a:r>
          </a:p>
        </p:txBody>
      </p:sp>
    </p:spTree>
    <p:extLst>
      <p:ext uri="{BB962C8B-B14F-4D97-AF65-F5344CB8AC3E}">
        <p14:creationId xmlns:p14="http://schemas.microsoft.com/office/powerpoint/2010/main" val="2183718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7BBD-6CEC-4FBD-B22C-D3D34406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Diabetic retinopathy - functional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CAA7C-4085-48E1-923D-62499FE8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Difficulty with fine details (e.g. when reading or watching television)</a:t>
            </a:r>
          </a:p>
          <a:p>
            <a:r>
              <a:rPr lang="en-AU" dirty="0"/>
              <a:t>Fluctuations in vision from hour to hour or day to day</a:t>
            </a:r>
          </a:p>
          <a:p>
            <a:r>
              <a:rPr lang="en-AU" dirty="0"/>
              <a:t>Blurred, hazy or double vision</a:t>
            </a:r>
          </a:p>
          <a:p>
            <a:r>
              <a:rPr lang="en-AU" dirty="0"/>
              <a:t>Difficulty seeing at night or in low light</a:t>
            </a:r>
          </a:p>
          <a:p>
            <a:r>
              <a:rPr lang="en-AU" dirty="0"/>
              <a:t>Being particularly sensitive to glare and light </a:t>
            </a:r>
          </a:p>
          <a:p>
            <a:r>
              <a:rPr lang="en-AU" dirty="0"/>
              <a:t>Having difficulty focusing</a:t>
            </a:r>
          </a:p>
          <a:p>
            <a:endParaRPr lang="en-AU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D2D8BF8-27C6-4ED7-80CE-62DF664663AF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205093"/>
            <a:ext cx="3959225" cy="2609489"/>
          </a:xfrm>
          <a:ln w="1905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98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CF06-AA0E-4648-8D01-24CB7DDD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Treatment and prevention of diabetic retinopathy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C01C1-73E6-4E3C-870A-DB5190C5C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Early detection and timely treatment is essential</a:t>
            </a:r>
          </a:p>
          <a:p>
            <a:r>
              <a:rPr lang="en-AU" dirty="0"/>
              <a:t>98% of severe vision loss can be prevented with early detection and timely laser treatment</a:t>
            </a:r>
          </a:p>
          <a:p>
            <a:r>
              <a:rPr lang="en-AU" dirty="0"/>
              <a:t>Reduction to the severity of eye disease can be achieved with optimal control of</a:t>
            </a:r>
          </a:p>
          <a:p>
            <a:pPr lvl="1"/>
            <a:r>
              <a:rPr lang="en-AU" dirty="0"/>
              <a:t>Blood Sugar Levels</a:t>
            </a:r>
          </a:p>
          <a:p>
            <a:pPr lvl="1"/>
            <a:r>
              <a:rPr lang="en-AU" dirty="0"/>
              <a:t>Blood Pressure</a:t>
            </a:r>
          </a:p>
          <a:p>
            <a:pPr lvl="1"/>
            <a:r>
              <a:rPr lang="en-AU" dirty="0"/>
              <a:t>Cholesterol Levels</a:t>
            </a:r>
          </a:p>
        </p:txBody>
      </p:sp>
      <p:pic>
        <p:nvPicPr>
          <p:cNvPr id="5" name="Picture 2" descr="http://www.theeyepractice.com.au/images/blog/Jan%202012/Diabetes.jpg">
            <a:extLst>
              <a:ext uri="{FF2B5EF4-FFF2-40B4-BE49-F238E27FC236}">
                <a16:creationId xmlns:a16="http://schemas.microsoft.com/office/drawing/2014/main" id="{FF58EA52-668B-438F-8F6E-1697805804DE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58430"/>
            <a:ext cx="3959225" cy="1979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19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0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A78C-2EDC-4F31-88F6-88305D68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195486"/>
            <a:ext cx="8208911" cy="540060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Glaucoma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E3F6925-CB61-4956-B602-22D37A0215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197" r="1414" b="2596"/>
          <a:stretch/>
        </p:blipFill>
        <p:spPr>
          <a:xfrm>
            <a:off x="323527" y="915566"/>
            <a:ext cx="4896545" cy="3240360"/>
          </a:xfrm>
          <a:prstGeom prst="rect">
            <a:avLst/>
          </a:prstGeom>
          <a:ln w="19050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CAD06F8-381E-49E8-9E36-841D62F633B2}"/>
              </a:ext>
            </a:extLst>
          </p:cNvPr>
          <p:cNvGrpSpPr/>
          <p:nvPr/>
        </p:nvGrpSpPr>
        <p:grpSpPr>
          <a:xfrm>
            <a:off x="5292080" y="0"/>
            <a:ext cx="3848787" cy="5143500"/>
            <a:chOff x="4427984" y="1331243"/>
            <a:chExt cx="3056730" cy="4163867"/>
          </a:xfrm>
          <a:effectLst/>
        </p:grpSpPr>
        <p:pic>
          <p:nvPicPr>
            <p:cNvPr id="7" name="Picture 2" descr="http://www.ironwoodeyecare.com/Eye_Conditions/images/glaucoma.jpg">
              <a:extLst>
                <a:ext uri="{FF2B5EF4-FFF2-40B4-BE49-F238E27FC236}">
                  <a16:creationId xmlns:a16="http://schemas.microsoft.com/office/drawing/2014/main" id="{34F3ED85-E41A-40E0-BEC5-2ED55E1E33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9"/>
            <a:stretch/>
          </p:blipFill>
          <p:spPr bwMode="auto">
            <a:xfrm>
              <a:off x="4427984" y="1331243"/>
              <a:ext cx="3056730" cy="203658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www.glaucoma.org/uploads/optic-nerve-comparison_290.jpg">
              <a:extLst>
                <a:ext uri="{FF2B5EF4-FFF2-40B4-BE49-F238E27FC236}">
                  <a16:creationId xmlns:a16="http://schemas.microsoft.com/office/drawing/2014/main" id="{3CE3C5DE-0EEF-4E1E-8C44-BAD89E2CB9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"/>
            <a:stretch/>
          </p:blipFill>
          <p:spPr bwMode="auto">
            <a:xfrm>
              <a:off x="4427984" y="3367827"/>
              <a:ext cx="3056730" cy="212728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7C382FC-0CBE-47B3-B402-9D07C6C48E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8218-5A84-4A8C-B0AD-2B0E17C7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en-US" sz="2800" dirty="0"/>
              <a:t>What is age-related macular degeneration (AMD)?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476E3-A454-4F1F-99CE-9FC22B23E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7776863" cy="46119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Damage or breakdown of the macula that occurs with age</a:t>
            </a:r>
          </a:p>
          <a:p>
            <a:endParaRPr lang="en-AU" dirty="0"/>
          </a:p>
        </p:txBody>
      </p:sp>
      <p:pic>
        <p:nvPicPr>
          <p:cNvPr id="5" name="Content Placeholder 4" descr="Distortion Effect">
            <a:extLst>
              <a:ext uri="{FF2B5EF4-FFF2-40B4-BE49-F238E27FC236}">
                <a16:creationId xmlns:a16="http://schemas.microsoft.com/office/drawing/2014/main" id="{0790295B-5E65-4540-AB62-0C9B1CEFD657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5" y="1641960"/>
            <a:ext cx="4248150" cy="254311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76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271B-2432-4F60-9D3E-979B96E0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Normal retina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A1A91-8F4C-4DCA-80D9-C8838AA0B534}"/>
              </a:ext>
            </a:extLst>
          </p:cNvPr>
          <p:cNvSpPr/>
          <p:nvPr/>
        </p:nvSpPr>
        <p:spPr>
          <a:xfrm>
            <a:off x="0" y="1175572"/>
            <a:ext cx="9180512" cy="2668532"/>
          </a:xfrm>
          <a:prstGeom prst="rect">
            <a:avLst/>
          </a:prstGeom>
          <a:solidFill>
            <a:srgbClr val="0E0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7BE5B83A-CFA0-4EA4-8D60-F34CD4B07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1175572"/>
            <a:ext cx="3024336" cy="26685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23">
            <a:extLst>
              <a:ext uri="{FF2B5EF4-FFF2-40B4-BE49-F238E27FC236}">
                <a16:creationId xmlns:a16="http://schemas.microsoft.com/office/drawing/2014/main" id="{A12BD4F9-D201-4D83-83FF-5C08D2783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541" y="1358101"/>
            <a:ext cx="172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Veins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BDDE2F5B-204D-4001-AD4B-56B731B80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24" y="2270917"/>
            <a:ext cx="1800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Optic nerve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6F400081-F76E-402F-BBD3-C7956B05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478" y="2742342"/>
            <a:ext cx="172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Macula</a:t>
            </a:r>
          </a:p>
        </p:txBody>
      </p:sp>
      <p:sp>
        <p:nvSpPr>
          <p:cNvPr id="12" name="Line 28">
            <a:extLst>
              <a:ext uri="{FF2B5EF4-FFF2-40B4-BE49-F238E27FC236}">
                <a16:creationId xmlns:a16="http://schemas.microsoft.com/office/drawing/2014/main" id="{D12DE731-4CFA-48C0-AB33-51C677C96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305" y="2470972"/>
            <a:ext cx="14398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" name="Line 29">
            <a:extLst>
              <a:ext uri="{FF2B5EF4-FFF2-40B4-BE49-F238E27FC236}">
                <a16:creationId xmlns:a16="http://schemas.microsoft.com/office/drawing/2014/main" id="{86B81D5F-1152-4990-B281-099CCE6534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999" y="1563638"/>
            <a:ext cx="2592542" cy="11205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" name="Line 31">
            <a:extLst>
              <a:ext uri="{FF2B5EF4-FFF2-40B4-BE49-F238E27FC236}">
                <a16:creationId xmlns:a16="http://schemas.microsoft.com/office/drawing/2014/main" id="{48B200BC-7BCE-4C60-A558-37CD2EF079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4007" y="2571749"/>
            <a:ext cx="2375247" cy="33260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04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7300-CE07-4B3F-91BA-DB03FEF5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AMD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94971-13B4-4EDA-96AC-17457A489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AU" altLang="en-US" sz="1800" b="1" dirty="0"/>
              <a:t>Dry type</a:t>
            </a:r>
            <a:endParaRPr lang="en-AU" altLang="en-US" sz="1800" dirty="0"/>
          </a:p>
          <a:p>
            <a:pPr>
              <a:lnSpc>
                <a:spcPct val="120000"/>
              </a:lnSpc>
            </a:pPr>
            <a:r>
              <a:rPr lang="en-AU" altLang="en-US" sz="1800" dirty="0"/>
              <a:t>Better visual outcome</a:t>
            </a:r>
          </a:p>
          <a:p>
            <a:pPr>
              <a:lnSpc>
                <a:spcPct val="120000"/>
              </a:lnSpc>
            </a:pPr>
            <a:r>
              <a:rPr lang="en-AU" altLang="en-US" sz="1800" dirty="0"/>
              <a:t>Small deposits called “Drusen” form around the macular area</a:t>
            </a:r>
          </a:p>
          <a:p>
            <a:pPr>
              <a:lnSpc>
                <a:spcPct val="120000"/>
              </a:lnSpc>
            </a:pPr>
            <a:r>
              <a:rPr lang="en-AU" altLang="en-US" sz="1800" dirty="0"/>
              <a:t>No treatment, only regular review</a:t>
            </a:r>
            <a:endParaRPr lang="en-AU" dirty="0"/>
          </a:p>
        </p:txBody>
      </p:sp>
      <p:pic>
        <p:nvPicPr>
          <p:cNvPr id="5" name="Content Placeholder 4" descr="350degmac3">
            <a:extLst>
              <a:ext uri="{FF2B5EF4-FFF2-40B4-BE49-F238E27FC236}">
                <a16:creationId xmlns:a16="http://schemas.microsoft.com/office/drawing/2014/main" id="{F33B701D-634D-48DB-B725-5C57D45618CD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8" y="1059582"/>
            <a:ext cx="3528390" cy="264629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527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F0AE-E955-4A55-A087-A9F98392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AMD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8ED27-7A66-4470-87F4-11009CCCB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AU" altLang="en-US" sz="1800" b="1" dirty="0"/>
              <a:t>Wet type</a:t>
            </a:r>
            <a:endParaRPr lang="en-AU" altLang="en-US" sz="1800" dirty="0"/>
          </a:p>
          <a:p>
            <a:pPr>
              <a:lnSpc>
                <a:spcPct val="120000"/>
              </a:lnSpc>
            </a:pPr>
            <a:r>
              <a:rPr lang="en-AU" altLang="en-US" sz="1800" dirty="0"/>
              <a:t>More serious</a:t>
            </a:r>
          </a:p>
          <a:p>
            <a:pPr>
              <a:lnSpc>
                <a:spcPct val="120000"/>
              </a:lnSpc>
            </a:pPr>
            <a:r>
              <a:rPr lang="en-AU" altLang="en-US" sz="1800" dirty="0"/>
              <a:t>Fluid accumulates underneath retina, causing distortion</a:t>
            </a:r>
          </a:p>
          <a:p>
            <a:pPr>
              <a:lnSpc>
                <a:spcPct val="120000"/>
              </a:lnSpc>
            </a:pPr>
            <a:r>
              <a:rPr lang="en-AU" altLang="en-US" sz="1800" dirty="0"/>
              <a:t>Requires immediate ophthalmological treatment</a:t>
            </a:r>
            <a:r>
              <a:rPr lang="en-AU" altLang="en-US" sz="1600" dirty="0"/>
              <a:t> 	</a:t>
            </a:r>
          </a:p>
          <a:p>
            <a:endParaRPr lang="en-AU" dirty="0"/>
          </a:p>
        </p:txBody>
      </p:sp>
      <p:pic>
        <p:nvPicPr>
          <p:cNvPr id="5" name="Content Placeholder 4" descr="352DMAEexuda">
            <a:extLst>
              <a:ext uri="{FF2B5EF4-FFF2-40B4-BE49-F238E27FC236}">
                <a16:creationId xmlns:a16="http://schemas.microsoft.com/office/drawing/2014/main" id="{69E17AC4-48A9-407A-AFCA-8DA3545973AA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1928" y="1131590"/>
            <a:ext cx="4258181" cy="273630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78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37A8-8494-4212-8D21-0475C93D2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0" dirty="0">
                <a:effectLst/>
              </a:rPr>
              <a:t>‘Eye problems are one of</a:t>
            </a:r>
            <a:br>
              <a:rPr lang="en-AU" b="0" dirty="0">
                <a:effectLst/>
              </a:rPr>
            </a:br>
            <a:r>
              <a:rPr lang="en-US" b="0" dirty="0">
                <a:effectLst/>
              </a:rPr>
              <a:t>the most common health</a:t>
            </a:r>
            <a:br>
              <a:rPr lang="en-US" b="0" dirty="0">
                <a:effectLst/>
              </a:rPr>
            </a:br>
            <a:r>
              <a:rPr lang="en-AU" b="0" dirty="0">
                <a:effectLst/>
              </a:rPr>
              <a:t>complaints with just over 10</a:t>
            </a:r>
            <a:br>
              <a:rPr lang="en-AU" b="0" dirty="0">
                <a:effectLst/>
              </a:rPr>
            </a:br>
            <a:r>
              <a:rPr lang="en-US" b="0" dirty="0">
                <a:effectLst/>
              </a:rPr>
              <a:t>million Australians reporting a</a:t>
            </a:r>
            <a:br>
              <a:rPr lang="en-US" b="0" dirty="0">
                <a:effectLst/>
              </a:rPr>
            </a:br>
            <a:r>
              <a:rPr lang="en-US" b="0" dirty="0">
                <a:effectLst/>
              </a:rPr>
              <a:t>long-term eye condition …’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500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FD1B-49BA-465B-9974-8BBA61F21B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0" dirty="0">
                <a:effectLst/>
              </a:rPr>
              <a:t>The estimated </a:t>
            </a:r>
            <a:r>
              <a:rPr lang="en-AU" b="0" i="1" dirty="0">
                <a:effectLst/>
              </a:rPr>
              <a:t>total</a:t>
            </a:r>
            <a:r>
              <a:rPr lang="en-AU" b="0" dirty="0">
                <a:effectLst/>
              </a:rPr>
              <a:t> economic cost of vision loss within Australia is $16.6 billion or $28,905 per person aged over 40 years with </a:t>
            </a:r>
            <a:r>
              <a:rPr lang="en-US" b="0" dirty="0">
                <a:effectLst/>
              </a:rPr>
              <a:t>vision loss.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971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7DB2-B55A-4946-A3DC-C7541D425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21% of ‘blind’ people worldwide could be ‘cured’ with a pair of glasses</a:t>
            </a:r>
          </a:p>
        </p:txBody>
      </p:sp>
    </p:spTree>
    <p:extLst>
      <p:ext uri="{BB962C8B-B14F-4D97-AF65-F5344CB8AC3E}">
        <p14:creationId xmlns:p14="http://schemas.microsoft.com/office/powerpoint/2010/main" val="357609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6513-0F48-4A05-8F8B-B502A393F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555526"/>
            <a:ext cx="6984776" cy="2088233"/>
          </a:xfrm>
        </p:spPr>
        <p:txBody>
          <a:bodyPr/>
          <a:lstStyle/>
          <a:p>
            <a:r>
              <a:rPr lang="en-AU" sz="3600" b="0" dirty="0">
                <a:effectLst/>
              </a:rPr>
              <a:t>India and China account for approximately 50% of global vision impairment and blindness due to uncorrected refractive errors.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9616B-2C46-4C96-BFCF-CF940AE8B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3075806"/>
            <a:ext cx="6984776" cy="1296144"/>
          </a:xfrm>
        </p:spPr>
        <p:txBody>
          <a:bodyPr>
            <a:normAutofit/>
          </a:bodyPr>
          <a:lstStyle/>
          <a:p>
            <a:r>
              <a:rPr lang="en-AU" sz="2000" b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estimated prevalence of uncorrected refractive error was 55 million and presbyopia was 177 million.</a:t>
            </a:r>
            <a:endParaRPr lang="en-A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6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9183-C603-4B3F-A221-73C681DA9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0" dirty="0">
                <a:effectLst/>
              </a:rPr>
              <a:t>A recent study has estimated a global potential productivity loss of US$244 billion/year just from uncorrected short-sightedness (myopia)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61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5249-615B-424C-8A25-993AFF28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Trachoma &amp; trichiasis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B376D-32AC-40A4-BD99-7567C4D47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Australia is the </a:t>
            </a:r>
            <a:r>
              <a:rPr lang="en-AU" b="1" dirty="0"/>
              <a:t>only </a:t>
            </a:r>
            <a:r>
              <a:rPr lang="en-AU" dirty="0"/>
              <a:t>high-income country in the world that still has endemic trachoma and trichiasis.</a:t>
            </a:r>
            <a:r>
              <a:rPr lang="en-AU" baseline="30000" dirty="0"/>
              <a:t> </a:t>
            </a:r>
          </a:p>
          <a:p>
            <a:endParaRPr lang="en-AU" baseline="30000" dirty="0"/>
          </a:p>
          <a:p>
            <a:r>
              <a:rPr lang="en-AU" dirty="0"/>
              <a:t>This occurs almost exclusively in remote Aboriginal communities in the NT, South Australia and Western Australia. </a:t>
            </a: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86BD69-36C3-438A-A25B-46EE7C192C6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1059582"/>
            <a:ext cx="3959225" cy="26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1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8B56-F603-428A-BED5-5FFDD69C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Optometrist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6A3AA-45EE-46AE-9E51-9D5D540F1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 optometrist is a primary eye care provider</a:t>
            </a:r>
          </a:p>
          <a:p>
            <a:r>
              <a:rPr lang="en-AU" dirty="0"/>
              <a:t>3.5 to 7 year University course (Undergraduate/Post Graduate)</a:t>
            </a:r>
          </a:p>
          <a:p>
            <a:r>
              <a:rPr lang="en-AU" dirty="0"/>
              <a:t>Medicare provides a rebate on most optometry consultations </a:t>
            </a:r>
          </a:p>
          <a:p>
            <a:r>
              <a:rPr lang="en-AU" dirty="0"/>
              <a:t>Patients </a:t>
            </a:r>
            <a:r>
              <a:rPr lang="en-AU" b="1" dirty="0"/>
              <a:t>do not </a:t>
            </a:r>
            <a:r>
              <a:rPr lang="en-AU" dirty="0"/>
              <a:t>need a referral to see an optometrist</a:t>
            </a:r>
          </a:p>
          <a:p>
            <a:r>
              <a:rPr lang="en-AU" dirty="0"/>
              <a:t>Generally </a:t>
            </a:r>
            <a:r>
              <a:rPr lang="en-AU" b="1" dirty="0"/>
              <a:t>little or no waiting </a:t>
            </a:r>
            <a:r>
              <a:rPr lang="en-AU" dirty="0"/>
              <a:t>period for appointments</a:t>
            </a:r>
          </a:p>
          <a:p>
            <a:r>
              <a:rPr lang="en-AU" dirty="0"/>
              <a:t>Optometrists will fast-track referrals to ophthalmologists (eye specialist) if necessary</a:t>
            </a:r>
          </a:p>
          <a:p>
            <a:r>
              <a:rPr lang="en-AU" dirty="0"/>
              <a:t>To locate your nearest optometrist, please visit </a:t>
            </a:r>
            <a:r>
              <a:rPr lang="en-AU" dirty="0">
                <a:hlinkClick r:id="rId2"/>
              </a:rPr>
              <a:t>www.optometry.org.au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6282021"/>
      </p:ext>
    </p:extLst>
  </p:cSld>
  <p:clrMapOvr>
    <a:masterClrMapping/>
  </p:clrMapOvr>
</p:sld>
</file>

<file path=ppt/theme/theme1.xml><?xml version="1.0" encoding="utf-8"?>
<a:theme xmlns:a="http://schemas.openxmlformats.org/drawingml/2006/main" name="Optometry Australia PowerPoint Template - 2018 Widescreen">
  <a:themeElements>
    <a:clrScheme name="GVFL Consumer-Facing">
      <a:dk1>
        <a:srgbClr val="414142"/>
      </a:dk1>
      <a:lt1>
        <a:sysClr val="window" lastClr="FFFFFF"/>
      </a:lt1>
      <a:dk2>
        <a:srgbClr val="58595B"/>
      </a:dk2>
      <a:lt2>
        <a:srgbClr val="D0D2D3"/>
      </a:lt2>
      <a:accent1>
        <a:srgbClr val="FFE133"/>
      </a:accent1>
      <a:accent2>
        <a:srgbClr val="167BB3"/>
      </a:accent2>
      <a:accent3>
        <a:srgbClr val="C84650"/>
      </a:accent3>
      <a:accent4>
        <a:srgbClr val="CD644B"/>
      </a:accent4>
      <a:accent5>
        <a:srgbClr val="73B973"/>
      </a:accent5>
      <a:accent6>
        <a:srgbClr val="008C7D"/>
      </a:accent6>
      <a:hlink>
        <a:srgbClr val="285FAA"/>
      </a:hlink>
      <a:folHlink>
        <a:srgbClr val="002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VFL consumer-facing PPT - Jan 2021" id="{73F43CA8-B85C-4FFD-854C-E03CF502BFA5}" vid="{2CC4DC1C-9AC1-4D37-830B-BC1A28E84E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A920237-B42A-4F9F-A240-1111403FCF6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B855CD-3A87-4E4C-A6A1-0B2FBB3DB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71FD30-0804-4273-9019-20078E4D6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731</Words>
  <Application>Microsoft Office PowerPoint</Application>
  <PresentationFormat>On-screen Show (16:9)</PresentationFormat>
  <Paragraphs>98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Fira Sans Light</vt:lpstr>
      <vt:lpstr>Rockwell</vt:lpstr>
      <vt:lpstr>Trebuchet MS</vt:lpstr>
      <vt:lpstr>Verdana</vt:lpstr>
      <vt:lpstr>Wingdings</vt:lpstr>
      <vt:lpstr>Optometry Australia PowerPoint Template - 2018 Widescreen</vt:lpstr>
      <vt:lpstr>Optometry in Australia</vt:lpstr>
      <vt:lpstr>Optometrists regularly:</vt:lpstr>
      <vt:lpstr>‘Eye problems are one of the most common health complaints with just over 10 million Australians reporting a long-term eye condition …’</vt:lpstr>
      <vt:lpstr>The estimated total economic cost of vision loss within Australia is $16.6 billion or $28,905 per person aged over 40 years with vision loss.</vt:lpstr>
      <vt:lpstr>21% of ‘blind’ people worldwide could be ‘cured’ with a pair of glasses</vt:lpstr>
      <vt:lpstr>India and China account for approximately 50% of global vision impairment and blindness due to uncorrected refractive errors.</vt:lpstr>
      <vt:lpstr>A recent study has estimated a global potential productivity loss of US$244 billion/year just from uncorrected short-sightedness (myopia) </vt:lpstr>
      <vt:lpstr>Trachoma &amp; trichiasis</vt:lpstr>
      <vt:lpstr>Optometrist</vt:lpstr>
      <vt:lpstr>Eye health in Australia</vt:lpstr>
      <vt:lpstr>Vision loss in Australia</vt:lpstr>
      <vt:lpstr>Preventing vision loss</vt:lpstr>
      <vt:lpstr>External anatomy of the eye</vt:lpstr>
      <vt:lpstr>Internal anatomy of the eye</vt:lpstr>
      <vt:lpstr>Anatomy  of the retina</vt:lpstr>
      <vt:lpstr>Normal focus</vt:lpstr>
      <vt:lpstr>Short sightedness (myopia)</vt:lpstr>
      <vt:lpstr>Long sightedness (hyperopia)</vt:lpstr>
      <vt:lpstr>Astigmatism</vt:lpstr>
      <vt:lpstr>What is diabetic retinopathy?</vt:lpstr>
      <vt:lpstr>Diabetic retinopathy - functional implications</vt:lpstr>
      <vt:lpstr>Treatment and prevention of diabetic retinopathy</vt:lpstr>
      <vt:lpstr>Glaucoma</vt:lpstr>
      <vt:lpstr>What is age-related macular degeneration (AMD)?</vt:lpstr>
      <vt:lpstr>Normal retina</vt:lpstr>
      <vt:lpstr>Types of AMD</vt:lpstr>
      <vt:lpstr>Types of AMD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Lachlan Hessing</dc:creator>
  <cp:lastModifiedBy>Lachlan Hessing</cp:lastModifiedBy>
  <cp:revision>14</cp:revision>
  <cp:lastPrinted>2015-07-21T02:20:38Z</cp:lastPrinted>
  <dcterms:created xsi:type="dcterms:W3CDTF">2021-01-07T22:44:32Z</dcterms:created>
  <dcterms:modified xsi:type="dcterms:W3CDTF">2021-01-11T07:18:09Z</dcterms:modified>
</cp:coreProperties>
</file>