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84" r:id="rId22"/>
    <p:sldId id="296" r:id="rId23"/>
    <p:sldId id="297" r:id="rId24"/>
  </p:sldIdLst>
  <p:sldSz cx="9144000" cy="5143500" type="screen16x9"/>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4364AF-13B3-4CFB-9CC5-C99F69794B96}">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84"/>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531">
          <p15:clr>
            <a:srgbClr val="A4A3A4"/>
          </p15:clr>
        </p15:guide>
        <p15:guide id="4" pos="551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BB3"/>
    <a:srgbClr val="3C414B"/>
    <a:srgbClr val="CD6496"/>
    <a:srgbClr val="C84650"/>
    <a:srgbClr val="CD644B"/>
    <a:srgbClr val="008C7D"/>
    <a:srgbClr val="73B973"/>
    <a:srgbClr val="46468C"/>
    <a:srgbClr val="3CB4F0"/>
    <a:srgbClr val="285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371" autoAdjust="0"/>
  </p:normalViewPr>
  <p:slideViewPr>
    <p:cSldViewPr>
      <p:cViewPr varScale="1">
        <p:scale>
          <a:sx n="136" d="100"/>
          <a:sy n="136" d="100"/>
        </p:scale>
        <p:origin x="792" y="120"/>
      </p:cViewPr>
      <p:guideLst>
        <p:guide orient="horz" pos="2160"/>
        <p:guide pos="2880"/>
        <p:guide orient="horz" pos="531"/>
        <p:guide pos="55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0"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961356C4-9B4B-4DF0-87D5-6DC955E59D8C}" type="datetimeFigureOut">
              <a:rPr lang="en-AU" smtClean="0">
                <a:latin typeface="Arial" panose="020B0604020202020204" pitchFamily="34" charset="0"/>
              </a:rPr>
              <a:t>12/01/2021</a:t>
            </a:fld>
            <a:endParaRPr lang="en-AU" dirty="0">
              <a:latin typeface="Arial" panose="020B0604020202020204" pitchFamily="34" charset="0"/>
            </a:endParaRPr>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a:defRPr sz="1200"/>
            </a:lvl1pPr>
          </a:lstStyle>
          <a:p>
            <a:fld id="{767E36E0-63D3-42CE-9ECF-FCC133243C6C}"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858834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atin typeface="Arial" panose="020B0604020202020204" pitchFamily="34" charset="0"/>
              </a:defRPr>
            </a:lvl1pPr>
          </a:lstStyle>
          <a:p>
            <a:fld id="{8A6AA3BE-6791-4D0E-8C95-6EB6A90104B9}" type="datetimeFigureOut">
              <a:rPr lang="en-AU" smtClean="0"/>
              <a:pPr/>
              <a:t>12/01/2021</a:t>
            </a:fld>
            <a:endParaRPr lang="en-AU" dirty="0"/>
          </a:p>
        </p:txBody>
      </p:sp>
      <p:sp>
        <p:nvSpPr>
          <p:cNvPr id="4" name="Slide Image Placeholder 3"/>
          <p:cNvSpPr>
            <a:spLocks noGrp="1" noRot="1" noChangeAspect="1"/>
          </p:cNvSpPr>
          <p:nvPr>
            <p:ph type="sldImg" idx="2"/>
          </p:nvPr>
        </p:nvSpPr>
        <p:spPr>
          <a:xfrm>
            <a:off x="93663" y="746125"/>
            <a:ext cx="6624637" cy="37274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1038" y="4722813"/>
            <a:ext cx="5449887" cy="44735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E6DCCF6-D9C2-48FD-8F21-0DCA7B2A466C}" type="slidenum">
              <a:rPr lang="en-AU" smtClean="0"/>
              <a:pPr/>
              <a:t>‹#›</a:t>
            </a:fld>
            <a:endParaRPr lang="en-AU" dirty="0"/>
          </a:p>
        </p:txBody>
      </p:sp>
    </p:spTree>
    <p:extLst>
      <p:ext uri="{BB962C8B-B14F-4D97-AF65-F5344CB8AC3E}">
        <p14:creationId xmlns:p14="http://schemas.microsoft.com/office/powerpoint/2010/main" val="377516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81024DD1-F817-49E8-8C52-E99C464E39FF}"/>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sp>
        <p:nvSpPr>
          <p:cNvPr id="2" name="Title 1"/>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Picture 6">
            <a:extLst>
              <a:ext uri="{FF2B5EF4-FFF2-40B4-BE49-F238E27FC236}">
                <a16:creationId xmlns:a16="http://schemas.microsoft.com/office/drawing/2014/main" id="{81B3E894-D2A5-4E47-A723-E90C38CCC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Tree>
    <p:extLst>
      <p:ext uri="{BB962C8B-B14F-4D97-AF65-F5344CB8AC3E}">
        <p14:creationId xmlns:p14="http://schemas.microsoft.com/office/powerpoint/2010/main" val="121574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ondary Title 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B30A0B-4E3A-4195-8190-476B828741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4E60AE14-CAD9-41D7-9249-11C413AD364B}"/>
              </a:ext>
            </a:extLst>
          </p:cNvPr>
          <p:cNvSpPr/>
          <p:nvPr userDrawn="1"/>
        </p:nvSpPr>
        <p:spPr>
          <a:xfrm>
            <a:off x="-36512"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AD29472B-E81D-447E-BF29-4F041684366F}"/>
              </a:ext>
            </a:extLst>
          </p:cNvPr>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34823507-1CB7-4AAD-9D87-14F7110CC5DC}"/>
              </a:ext>
            </a:extLst>
          </p:cNvPr>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0" name="Picture 9">
            <a:extLst>
              <a:ext uri="{FF2B5EF4-FFF2-40B4-BE49-F238E27FC236}">
                <a16:creationId xmlns:a16="http://schemas.microsoft.com/office/drawing/2014/main" id="{50E87E67-CE18-47E0-A3FF-9DF797CF46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1" name="Picture 10">
            <a:extLst>
              <a:ext uri="{FF2B5EF4-FFF2-40B4-BE49-F238E27FC236}">
                <a16:creationId xmlns:a16="http://schemas.microsoft.com/office/drawing/2014/main" id="{7A4AA657-B6C6-4E20-B6D5-F18F8D3A1418}"/>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397779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63F82814-DB2A-45B9-8EBC-4B76B711260D}"/>
              </a:ext>
            </a:extLst>
          </p:cNvPr>
          <p:cNvSpPr>
            <a:spLocks noGrp="1"/>
          </p:cNvSpPr>
          <p:nvPr>
            <p:ph type="title"/>
          </p:nvPr>
        </p:nvSpPr>
        <p:spPr>
          <a:xfrm>
            <a:off x="467545" y="310357"/>
            <a:ext cx="8208911" cy="54006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8" name="Text Placeholder 2">
            <a:extLst>
              <a:ext uri="{FF2B5EF4-FFF2-40B4-BE49-F238E27FC236}">
                <a16:creationId xmlns:a16="http://schemas.microsoft.com/office/drawing/2014/main" id="{8D017FC0-492A-44F8-A23E-1AF43AB390C9}"/>
              </a:ext>
            </a:extLst>
          </p:cNvPr>
          <p:cNvSpPr>
            <a:spLocks noGrp="1"/>
          </p:cNvSpPr>
          <p:nvPr>
            <p:ph idx="1"/>
          </p:nvPr>
        </p:nvSpPr>
        <p:spPr>
          <a:xfrm>
            <a:off x="467545" y="958430"/>
            <a:ext cx="8208911" cy="3102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6244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63F82814-DB2A-45B9-8EBC-4B76B711260D}"/>
              </a:ext>
            </a:extLst>
          </p:cNvPr>
          <p:cNvSpPr>
            <a:spLocks noGrp="1"/>
          </p:cNvSpPr>
          <p:nvPr>
            <p:ph type="title"/>
          </p:nvPr>
        </p:nvSpPr>
        <p:spPr>
          <a:xfrm>
            <a:off x="467545" y="310357"/>
            <a:ext cx="8208911" cy="54006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8" name="Text Placeholder 2">
            <a:extLst>
              <a:ext uri="{FF2B5EF4-FFF2-40B4-BE49-F238E27FC236}">
                <a16:creationId xmlns:a16="http://schemas.microsoft.com/office/drawing/2014/main" id="{8D017FC0-492A-44F8-A23E-1AF43AB390C9}"/>
              </a:ext>
            </a:extLst>
          </p:cNvPr>
          <p:cNvSpPr>
            <a:spLocks noGrp="1"/>
          </p:cNvSpPr>
          <p:nvPr>
            <p:ph idx="1"/>
          </p:nvPr>
        </p:nvSpPr>
        <p:spPr>
          <a:xfrm>
            <a:off x="467545" y="958430"/>
            <a:ext cx="3960439" cy="3102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2">
            <a:extLst>
              <a:ext uri="{FF2B5EF4-FFF2-40B4-BE49-F238E27FC236}">
                <a16:creationId xmlns:a16="http://schemas.microsoft.com/office/drawing/2014/main" id="{053DB0D7-43D7-4E37-A212-6C9100BA2DB7}"/>
              </a:ext>
            </a:extLst>
          </p:cNvPr>
          <p:cNvSpPr>
            <a:spLocks noGrp="1"/>
          </p:cNvSpPr>
          <p:nvPr>
            <p:ph idx="10"/>
          </p:nvPr>
        </p:nvSpPr>
        <p:spPr>
          <a:xfrm>
            <a:off x="4716016" y="958430"/>
            <a:ext cx="3960439" cy="3102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53328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04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3574ABB3-36F7-41E5-A3CA-2A539D5B341C}"/>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pic>
        <p:nvPicPr>
          <p:cNvPr id="10" name="Picture 9">
            <a:extLst>
              <a:ext uri="{FF2B5EF4-FFF2-40B4-BE49-F238E27FC236}">
                <a16:creationId xmlns:a16="http://schemas.microsoft.com/office/drawing/2014/main" id="{A599DA45-DE3C-4D21-B186-3A1D29772A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
        <p:nvSpPr>
          <p:cNvPr id="11" name="Title 1">
            <a:extLst>
              <a:ext uri="{FF2B5EF4-FFF2-40B4-BE49-F238E27FC236}">
                <a16:creationId xmlns:a16="http://schemas.microsoft.com/office/drawing/2014/main" id="{E0BBFBB0-27F2-4B07-BB6D-DD267AE8FE7B}"/>
              </a:ext>
            </a:extLst>
          </p:cNvPr>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B4080AF9-7958-4A47-AB7D-77047E09B66E}"/>
              </a:ext>
            </a:extLst>
          </p:cNvPr>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79174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5CCA885A-5620-4B06-B11D-13F977A33336}"/>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pic>
        <p:nvPicPr>
          <p:cNvPr id="10" name="Picture 9">
            <a:extLst>
              <a:ext uri="{FF2B5EF4-FFF2-40B4-BE49-F238E27FC236}">
                <a16:creationId xmlns:a16="http://schemas.microsoft.com/office/drawing/2014/main" id="{2187BEDD-503B-4047-B7BF-9AC829EF93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
        <p:nvSpPr>
          <p:cNvPr id="11" name="Title 1">
            <a:extLst>
              <a:ext uri="{FF2B5EF4-FFF2-40B4-BE49-F238E27FC236}">
                <a16:creationId xmlns:a16="http://schemas.microsoft.com/office/drawing/2014/main" id="{79DD0857-758D-40F4-846E-27F0EEF37991}"/>
              </a:ext>
            </a:extLst>
          </p:cNvPr>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C1412DAA-EC08-4872-9643-E249BF393DCF}"/>
              </a:ext>
            </a:extLst>
          </p:cNvPr>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16233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8BB23924-7BF4-4BE9-A852-A222E678C5A4}"/>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pic>
        <p:nvPicPr>
          <p:cNvPr id="10" name="Picture 9">
            <a:extLst>
              <a:ext uri="{FF2B5EF4-FFF2-40B4-BE49-F238E27FC236}">
                <a16:creationId xmlns:a16="http://schemas.microsoft.com/office/drawing/2014/main" id="{AB7A7E3C-36F4-4AB6-84F5-91C692D0E5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
        <p:nvSpPr>
          <p:cNvPr id="11" name="Title 1">
            <a:extLst>
              <a:ext uri="{FF2B5EF4-FFF2-40B4-BE49-F238E27FC236}">
                <a16:creationId xmlns:a16="http://schemas.microsoft.com/office/drawing/2014/main" id="{18F36841-0414-476A-85FC-494397547645}"/>
              </a:ext>
            </a:extLst>
          </p:cNvPr>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ABC846B7-B6BC-4B7F-AD65-09A35249384C}"/>
              </a:ext>
            </a:extLst>
          </p:cNvPr>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9196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7550A316-2A31-4D0D-9AA0-38842B2022CF}"/>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pic>
        <p:nvPicPr>
          <p:cNvPr id="10" name="Picture 9">
            <a:extLst>
              <a:ext uri="{FF2B5EF4-FFF2-40B4-BE49-F238E27FC236}">
                <a16:creationId xmlns:a16="http://schemas.microsoft.com/office/drawing/2014/main" id="{B2AA89C5-6405-4049-9AC7-EFD564C1F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
        <p:nvSpPr>
          <p:cNvPr id="11" name="Title 1">
            <a:extLst>
              <a:ext uri="{FF2B5EF4-FFF2-40B4-BE49-F238E27FC236}">
                <a16:creationId xmlns:a16="http://schemas.microsoft.com/office/drawing/2014/main" id="{A9AC521F-22B8-49F0-BF02-BC63478DA5CA}"/>
              </a:ext>
            </a:extLst>
          </p:cNvPr>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ED756137-E79B-4125-9251-A46B51008A65}"/>
              </a:ext>
            </a:extLst>
          </p:cNvPr>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68298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ondary Title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35C3AA8F-AA9C-4003-9920-84D09C93DF46}"/>
              </a:ext>
            </a:extLst>
          </p:cNvPr>
          <p:cNvSpPr/>
          <p:nvPr userDrawn="1"/>
        </p:nvSpPr>
        <p:spPr>
          <a:xfrm>
            <a:off x="-24557"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6" name="Picture 5">
            <a:extLst>
              <a:ext uri="{FF2B5EF4-FFF2-40B4-BE49-F238E27FC236}">
                <a16:creationId xmlns:a16="http://schemas.microsoft.com/office/drawing/2014/main" id="{64482164-8F58-426D-B0E0-DCDA4FB4B8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7" name="Picture 6">
            <a:extLst>
              <a:ext uri="{FF2B5EF4-FFF2-40B4-BE49-F238E27FC236}">
                <a16:creationId xmlns:a16="http://schemas.microsoft.com/office/drawing/2014/main" id="{8863A12D-5F14-4FC4-A428-5FAEBF1D8A78}"/>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62019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ondary Title 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7AFA0-91AB-4260-AA00-DF37BEF7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305AB0CB-E3F8-4FDC-9EDF-5E5A80972E21}"/>
              </a:ext>
            </a:extLst>
          </p:cNvPr>
          <p:cNvSpPr/>
          <p:nvPr userDrawn="1"/>
        </p:nvSpPr>
        <p:spPr>
          <a:xfrm>
            <a:off x="-36512"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FA570080-42E1-46B8-A8B3-DEC9486A8F07}"/>
              </a:ext>
            </a:extLst>
          </p:cNvPr>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915BF9D2-9295-44E2-BE1C-A446E383A088}"/>
              </a:ext>
            </a:extLst>
          </p:cNvPr>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0" name="Picture 9">
            <a:extLst>
              <a:ext uri="{FF2B5EF4-FFF2-40B4-BE49-F238E27FC236}">
                <a16:creationId xmlns:a16="http://schemas.microsoft.com/office/drawing/2014/main" id="{F98F342E-82EA-4D71-A436-616A7332A7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1" name="Picture 10">
            <a:extLst>
              <a:ext uri="{FF2B5EF4-FFF2-40B4-BE49-F238E27FC236}">
                <a16:creationId xmlns:a16="http://schemas.microsoft.com/office/drawing/2014/main" id="{39478F8E-E240-43FB-8867-7DBAB0BDBBDE}"/>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69317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ondary Title 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A8150B-7145-4B0C-8559-C5D63012D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A88C2389-841A-419C-A905-7E89124EA146}"/>
              </a:ext>
            </a:extLst>
          </p:cNvPr>
          <p:cNvSpPr/>
          <p:nvPr userDrawn="1"/>
        </p:nvSpPr>
        <p:spPr>
          <a:xfrm>
            <a:off x="-43010"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B9168ADB-4889-45D7-9955-E972BF78C5F5}"/>
              </a:ext>
            </a:extLst>
          </p:cNvPr>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7A7E3CC0-5353-405D-BF07-F3A4830A6582}"/>
              </a:ext>
            </a:extLst>
          </p:cNvPr>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0" name="Picture 9">
            <a:extLst>
              <a:ext uri="{FF2B5EF4-FFF2-40B4-BE49-F238E27FC236}">
                <a16:creationId xmlns:a16="http://schemas.microsoft.com/office/drawing/2014/main" id="{7F0FD9FB-F7EE-4436-9F2F-3EF9E29830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1" name="Picture 10">
            <a:extLst>
              <a:ext uri="{FF2B5EF4-FFF2-40B4-BE49-F238E27FC236}">
                <a16:creationId xmlns:a16="http://schemas.microsoft.com/office/drawing/2014/main" id="{1B210C4D-F17B-48CC-B08B-6FAC3FE20E61}"/>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36695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ary Title 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E9378-AD98-452F-8893-EDC9066060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192E947A-2961-4F9B-B9F0-BAF893C7CB8C}"/>
              </a:ext>
            </a:extLst>
          </p:cNvPr>
          <p:cNvSpPr/>
          <p:nvPr userDrawn="1"/>
        </p:nvSpPr>
        <p:spPr>
          <a:xfrm>
            <a:off x="-39587"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78726589-890E-403F-9F13-9298125B7B2D}"/>
              </a:ext>
            </a:extLst>
          </p:cNvPr>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CD3C2AEE-2B97-4077-B607-4D6E6BD7ED88}"/>
              </a:ext>
            </a:extLst>
          </p:cNvPr>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0" name="Picture 9">
            <a:extLst>
              <a:ext uri="{FF2B5EF4-FFF2-40B4-BE49-F238E27FC236}">
                <a16:creationId xmlns:a16="http://schemas.microsoft.com/office/drawing/2014/main" id="{ACC668D5-4EE3-4B55-8C76-AE01407F6C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1" name="Picture 10">
            <a:extLst>
              <a:ext uri="{FF2B5EF4-FFF2-40B4-BE49-F238E27FC236}">
                <a16:creationId xmlns:a16="http://schemas.microsoft.com/office/drawing/2014/main" id="{DE87397A-F948-43E0-B8DC-23016894DB3F}"/>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28197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5" y="310357"/>
            <a:ext cx="8208911" cy="54006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67545" y="958430"/>
            <a:ext cx="8208911" cy="31029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5" name="Picture 4">
            <a:extLst>
              <a:ext uri="{FF2B5EF4-FFF2-40B4-BE49-F238E27FC236}">
                <a16:creationId xmlns:a16="http://schemas.microsoft.com/office/drawing/2014/main" id="{2769FA80-6E95-461C-A6A9-ED445A557EF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0" name="Picture 9">
            <a:extLst>
              <a:ext uri="{FF2B5EF4-FFF2-40B4-BE49-F238E27FC236}">
                <a16:creationId xmlns:a16="http://schemas.microsoft.com/office/drawing/2014/main" id="{CD430E60-6CB6-4204-BD2F-C6ECDEB1DA7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38094890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4" r:id="rId6"/>
    <p:sldLayoutId id="2147483735" r:id="rId7"/>
    <p:sldLayoutId id="2147483736" r:id="rId8"/>
    <p:sldLayoutId id="2147483737" r:id="rId9"/>
    <p:sldLayoutId id="2147483738" r:id="rId10"/>
    <p:sldLayoutId id="2147483714" r:id="rId11"/>
    <p:sldLayoutId id="2147483739" r:id="rId12"/>
    <p:sldLayoutId id="2147483717" r:id="rId13"/>
  </p:sldLayoutIdLst>
  <p:hf hdr="0" ftr="0" dt="0"/>
  <p:txStyles>
    <p:titleStyle>
      <a:lvl1pPr algn="l" defTabSz="914400" rtl="0" eaLnBrk="1" latinLnBrk="0" hangingPunct="1">
        <a:spcBef>
          <a:spcPct val="0"/>
        </a:spcBef>
        <a:buNone/>
        <a:defRPr sz="2800" b="0" kern="1200">
          <a:solidFill>
            <a:schemeClr val="tx1">
              <a:lumMod val="50000"/>
            </a:schemeClr>
          </a:solidFill>
          <a:effectLst/>
          <a:latin typeface="Rockwell" panose="02060603020205020403" pitchFamily="18" charset="0"/>
          <a:ea typeface="Fira Sans SemiBold" panose="020B0603050000020004" pitchFamily="34" charset="0"/>
          <a:cs typeface="Open Sans" panose="020B0606030504020204" pitchFamily="34" charset="0"/>
        </a:defRPr>
      </a:lvl1pPr>
    </p:titleStyle>
    <p:bodyStyle>
      <a:lvl1pPr marL="268288" indent="-268288" algn="l" defTabSz="914400" rtl="0" eaLnBrk="1" latinLnBrk="0" hangingPunct="1">
        <a:spcBef>
          <a:spcPct val="20000"/>
        </a:spcBef>
        <a:buClr>
          <a:schemeClr val="accent1"/>
        </a:buClr>
        <a:buFont typeface="Wingdings" pitchFamily="2" charset="2"/>
        <a:buChar char="n"/>
        <a:defRPr sz="18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a:lvl2pPr marL="536575" indent="-268288" algn="l" defTabSz="914400" rtl="0" eaLnBrk="1" latinLnBrk="0" hangingPunct="1">
        <a:spcBef>
          <a:spcPct val="20000"/>
        </a:spcBef>
        <a:buClr>
          <a:schemeClr val="accent2"/>
        </a:buClr>
        <a:buFont typeface="Wingdings" pitchFamily="2" charset="2"/>
        <a:buChar char="n"/>
        <a:defRPr sz="16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2pPr>
      <a:lvl3pPr marL="804863"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3pPr>
      <a:lvl4pPr marL="1073150"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4pPr>
      <a:lvl5pPr marL="1343025" indent="-269875"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www.optometry.org.au/find-an-optometrist/"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hyperlink" Target="http://www.goodvisionforlife.com.au/better-vision/sun-safety-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BA1E23-C66C-42F1-9E18-7D2BED161459}"/>
              </a:ext>
            </a:extLst>
          </p:cNvPr>
          <p:cNvSpPr>
            <a:spLocks noGrp="1"/>
          </p:cNvSpPr>
          <p:nvPr>
            <p:ph type="ctrTitle"/>
          </p:nvPr>
        </p:nvSpPr>
        <p:spPr>
          <a:xfrm>
            <a:off x="323528" y="4083918"/>
            <a:ext cx="6480720" cy="576064"/>
          </a:xfrm>
        </p:spPr>
        <p:txBody>
          <a:bodyPr/>
          <a:lstStyle/>
          <a:p>
            <a:r>
              <a:rPr lang="en-AU" dirty="0"/>
              <a:t>UV and your vision</a:t>
            </a:r>
          </a:p>
        </p:txBody>
      </p:sp>
    </p:spTree>
    <p:extLst>
      <p:ext uri="{BB962C8B-B14F-4D97-AF65-F5344CB8AC3E}">
        <p14:creationId xmlns:p14="http://schemas.microsoft.com/office/powerpoint/2010/main" val="83140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5292-940A-449A-87CB-3670169657BE}"/>
              </a:ext>
            </a:extLst>
          </p:cNvPr>
          <p:cNvSpPr>
            <a:spLocks noGrp="1"/>
          </p:cNvSpPr>
          <p:nvPr>
            <p:ph type="title"/>
          </p:nvPr>
        </p:nvSpPr>
        <p:spPr/>
        <p:txBody>
          <a:bodyPr/>
          <a:lstStyle/>
          <a:p>
            <a:r>
              <a:rPr lang="en-US" altLang="en-US" sz="2800" dirty="0"/>
              <a:t>Eye lid lumps and bumps</a:t>
            </a:r>
            <a:endParaRPr lang="en-AU" dirty="0"/>
          </a:p>
        </p:txBody>
      </p:sp>
      <p:sp>
        <p:nvSpPr>
          <p:cNvPr id="3" name="Content Placeholder 2">
            <a:extLst>
              <a:ext uri="{FF2B5EF4-FFF2-40B4-BE49-F238E27FC236}">
                <a16:creationId xmlns:a16="http://schemas.microsoft.com/office/drawing/2014/main" id="{04BBB092-B9F7-413A-86D1-BCD0EB890657}"/>
              </a:ext>
            </a:extLst>
          </p:cNvPr>
          <p:cNvSpPr>
            <a:spLocks noGrp="1"/>
          </p:cNvSpPr>
          <p:nvPr>
            <p:ph idx="1"/>
          </p:nvPr>
        </p:nvSpPr>
        <p:spPr/>
        <p:txBody>
          <a:bodyPr/>
          <a:lstStyle/>
          <a:p>
            <a:r>
              <a:rPr lang="en-AU" dirty="0"/>
              <a:t>Likelihood increases with age</a:t>
            </a:r>
          </a:p>
          <a:p>
            <a:r>
              <a:rPr lang="en-AU" dirty="0"/>
              <a:t>Look for any change in size</a:t>
            </a:r>
          </a:p>
          <a:p>
            <a:r>
              <a:rPr lang="en-AU" dirty="0"/>
              <a:t>Any new lesions should be checked ASAP</a:t>
            </a:r>
          </a:p>
        </p:txBody>
      </p:sp>
      <p:pic>
        <p:nvPicPr>
          <p:cNvPr id="7" name="Picture 4" descr="Eyelid-malignancies">
            <a:extLst>
              <a:ext uri="{FF2B5EF4-FFF2-40B4-BE49-F238E27FC236}">
                <a16:creationId xmlns:a16="http://schemas.microsoft.com/office/drawing/2014/main" id="{98088249-2477-4E78-89F1-C42A47E99F4F}"/>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745358" y="986911"/>
            <a:ext cx="3643066" cy="271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94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5292-940A-449A-87CB-3670169657BE}"/>
              </a:ext>
            </a:extLst>
          </p:cNvPr>
          <p:cNvSpPr>
            <a:spLocks noGrp="1"/>
          </p:cNvSpPr>
          <p:nvPr>
            <p:ph type="title"/>
          </p:nvPr>
        </p:nvSpPr>
        <p:spPr/>
        <p:txBody>
          <a:bodyPr/>
          <a:lstStyle/>
          <a:p>
            <a:r>
              <a:rPr lang="en-US" altLang="en-US" sz="2800" dirty="0"/>
              <a:t>Photokeratitis</a:t>
            </a:r>
            <a:endParaRPr lang="en-AU" dirty="0"/>
          </a:p>
        </p:txBody>
      </p:sp>
      <p:sp>
        <p:nvSpPr>
          <p:cNvPr id="3" name="Content Placeholder 2">
            <a:extLst>
              <a:ext uri="{FF2B5EF4-FFF2-40B4-BE49-F238E27FC236}">
                <a16:creationId xmlns:a16="http://schemas.microsoft.com/office/drawing/2014/main" id="{04BBB092-B9F7-413A-86D1-BCD0EB890657}"/>
              </a:ext>
            </a:extLst>
          </p:cNvPr>
          <p:cNvSpPr>
            <a:spLocks noGrp="1"/>
          </p:cNvSpPr>
          <p:nvPr>
            <p:ph idx="1"/>
          </p:nvPr>
        </p:nvSpPr>
        <p:spPr/>
        <p:txBody>
          <a:bodyPr>
            <a:normAutofit/>
          </a:bodyPr>
          <a:lstStyle/>
          <a:p>
            <a:pPr>
              <a:lnSpc>
                <a:spcPct val="115000"/>
              </a:lnSpc>
            </a:pPr>
            <a:r>
              <a:rPr lang="en-US" altLang="en-US" sz="1600" dirty="0"/>
              <a:t>Occurs when exposed to large amount of UV (skiing, water sports)</a:t>
            </a:r>
          </a:p>
          <a:p>
            <a:pPr>
              <a:lnSpc>
                <a:spcPct val="115000"/>
              </a:lnSpc>
            </a:pPr>
            <a:r>
              <a:rPr lang="en-US" altLang="en-US" sz="1600" dirty="0"/>
              <a:t>Pain, watering, red eye</a:t>
            </a:r>
          </a:p>
          <a:p>
            <a:pPr>
              <a:lnSpc>
                <a:spcPct val="115000"/>
              </a:lnSpc>
            </a:pPr>
            <a:r>
              <a:rPr lang="en-US" altLang="en-US" sz="1600" dirty="0"/>
              <a:t>Easily prevented with eye protection</a:t>
            </a:r>
          </a:p>
          <a:p>
            <a:pPr marL="0" indent="0">
              <a:lnSpc>
                <a:spcPct val="90000"/>
              </a:lnSpc>
              <a:buNone/>
            </a:pPr>
            <a:endParaRPr lang="en-US" altLang="en-US" sz="1600" dirty="0"/>
          </a:p>
        </p:txBody>
      </p:sp>
      <p:pic>
        <p:nvPicPr>
          <p:cNvPr id="6" name="Picture 4" descr="dia_hh_photoe_2">
            <a:extLst>
              <a:ext uri="{FF2B5EF4-FFF2-40B4-BE49-F238E27FC236}">
                <a16:creationId xmlns:a16="http://schemas.microsoft.com/office/drawing/2014/main" id="{A33D1263-3886-4B2D-9D33-A47AFB87CDE4}"/>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644008" y="1108709"/>
            <a:ext cx="3456384" cy="277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71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5292-940A-449A-87CB-3670169657BE}"/>
              </a:ext>
            </a:extLst>
          </p:cNvPr>
          <p:cNvSpPr>
            <a:spLocks noGrp="1"/>
          </p:cNvSpPr>
          <p:nvPr>
            <p:ph type="title"/>
          </p:nvPr>
        </p:nvSpPr>
        <p:spPr/>
        <p:txBody>
          <a:bodyPr/>
          <a:lstStyle/>
          <a:p>
            <a:r>
              <a:rPr lang="en-US" altLang="en-US" sz="2800" dirty="0"/>
              <a:t>Corneal degenerations</a:t>
            </a:r>
            <a:endParaRPr lang="en-AU" dirty="0"/>
          </a:p>
        </p:txBody>
      </p:sp>
      <p:sp>
        <p:nvSpPr>
          <p:cNvPr id="3" name="Content Placeholder 2">
            <a:extLst>
              <a:ext uri="{FF2B5EF4-FFF2-40B4-BE49-F238E27FC236}">
                <a16:creationId xmlns:a16="http://schemas.microsoft.com/office/drawing/2014/main" id="{04BBB092-B9F7-413A-86D1-BCD0EB890657}"/>
              </a:ext>
            </a:extLst>
          </p:cNvPr>
          <p:cNvSpPr>
            <a:spLocks noGrp="1"/>
          </p:cNvSpPr>
          <p:nvPr>
            <p:ph idx="1"/>
          </p:nvPr>
        </p:nvSpPr>
        <p:spPr/>
        <p:txBody>
          <a:bodyPr>
            <a:normAutofit/>
          </a:bodyPr>
          <a:lstStyle/>
          <a:p>
            <a:pPr>
              <a:lnSpc>
                <a:spcPct val="110000"/>
              </a:lnSpc>
            </a:pPr>
            <a:r>
              <a:rPr lang="en-US" altLang="en-US" sz="1600" dirty="0"/>
              <a:t>Can be from build up of UV over the years</a:t>
            </a:r>
          </a:p>
          <a:p>
            <a:pPr>
              <a:lnSpc>
                <a:spcPct val="110000"/>
              </a:lnSpc>
            </a:pPr>
            <a:r>
              <a:rPr lang="en-US" altLang="en-US" sz="1600" dirty="0"/>
              <a:t>Cause pain, tearing, redness, light sensitivity</a:t>
            </a:r>
          </a:p>
          <a:p>
            <a:pPr>
              <a:lnSpc>
                <a:spcPct val="110000"/>
              </a:lnSpc>
            </a:pPr>
            <a:r>
              <a:rPr lang="en-US" altLang="en-US" sz="1600" dirty="0"/>
              <a:t>Difficult to treat</a:t>
            </a:r>
          </a:p>
        </p:txBody>
      </p:sp>
      <p:pic>
        <p:nvPicPr>
          <p:cNvPr id="7" name="Picture 4" descr="179bandell">
            <a:extLst>
              <a:ext uri="{FF2B5EF4-FFF2-40B4-BE49-F238E27FC236}">
                <a16:creationId xmlns:a16="http://schemas.microsoft.com/office/drawing/2014/main" id="{2F9B2777-A264-41F7-9433-91D9FB108322}"/>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572000" y="1120106"/>
            <a:ext cx="3979627" cy="26037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92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D27-F7B7-4E97-946F-4F925542B40D}"/>
              </a:ext>
            </a:extLst>
          </p:cNvPr>
          <p:cNvSpPr>
            <a:spLocks noGrp="1"/>
          </p:cNvSpPr>
          <p:nvPr>
            <p:ph type="title"/>
          </p:nvPr>
        </p:nvSpPr>
        <p:spPr/>
        <p:txBody>
          <a:bodyPr/>
          <a:lstStyle/>
          <a:p>
            <a:r>
              <a:rPr lang="en-AU" dirty="0"/>
              <a:t>UV light can also be absorbed by the retina</a:t>
            </a:r>
          </a:p>
        </p:txBody>
      </p:sp>
      <p:pic>
        <p:nvPicPr>
          <p:cNvPr id="4" name="Content Placeholder 3" descr="retina1">
            <a:extLst>
              <a:ext uri="{FF2B5EF4-FFF2-40B4-BE49-F238E27FC236}">
                <a16:creationId xmlns:a16="http://schemas.microsoft.com/office/drawing/2014/main" id="{E564921F-F8FB-4E76-B669-BBB668CBD5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31590"/>
            <a:ext cx="3456384" cy="304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82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884D-58AA-4AF6-A485-E9411B818705}"/>
              </a:ext>
            </a:extLst>
          </p:cNvPr>
          <p:cNvSpPr>
            <a:spLocks noGrp="1"/>
          </p:cNvSpPr>
          <p:nvPr>
            <p:ph type="title"/>
          </p:nvPr>
        </p:nvSpPr>
        <p:spPr/>
        <p:txBody>
          <a:bodyPr/>
          <a:lstStyle/>
          <a:p>
            <a:r>
              <a:rPr lang="en-AU" altLang="en-US" sz="2800" dirty="0"/>
              <a:t>Age-related macular degeneration (AMD)</a:t>
            </a:r>
            <a:endParaRPr lang="en-AU" dirty="0"/>
          </a:p>
        </p:txBody>
      </p:sp>
      <p:sp>
        <p:nvSpPr>
          <p:cNvPr id="3" name="Content Placeholder 2">
            <a:extLst>
              <a:ext uri="{FF2B5EF4-FFF2-40B4-BE49-F238E27FC236}">
                <a16:creationId xmlns:a16="http://schemas.microsoft.com/office/drawing/2014/main" id="{83FFDEBC-254E-4958-9386-7319C97DC6FB}"/>
              </a:ext>
            </a:extLst>
          </p:cNvPr>
          <p:cNvSpPr>
            <a:spLocks noGrp="1"/>
          </p:cNvSpPr>
          <p:nvPr>
            <p:ph idx="1"/>
          </p:nvPr>
        </p:nvSpPr>
        <p:spPr/>
        <p:txBody>
          <a:bodyPr/>
          <a:lstStyle/>
          <a:p>
            <a:r>
              <a:rPr lang="en-AU" dirty="0"/>
              <a:t>Deterioration of central retina</a:t>
            </a:r>
          </a:p>
          <a:p>
            <a:r>
              <a:rPr lang="en-AU" dirty="0"/>
              <a:t>Affects close vision</a:t>
            </a:r>
          </a:p>
          <a:p>
            <a:r>
              <a:rPr lang="en-AU" dirty="0"/>
              <a:t>Distorted vision, patches missing</a:t>
            </a:r>
          </a:p>
          <a:p>
            <a:r>
              <a:rPr lang="en-AU" dirty="0"/>
              <a:t>Some treatment available</a:t>
            </a:r>
          </a:p>
          <a:p>
            <a:endParaRPr lang="en-AU" dirty="0"/>
          </a:p>
          <a:p>
            <a:endParaRPr lang="en-AU" dirty="0"/>
          </a:p>
        </p:txBody>
      </p:sp>
      <p:pic>
        <p:nvPicPr>
          <p:cNvPr id="5" name="Content Placeholder 4" descr="352DMAEexuda">
            <a:extLst>
              <a:ext uri="{FF2B5EF4-FFF2-40B4-BE49-F238E27FC236}">
                <a16:creationId xmlns:a16="http://schemas.microsoft.com/office/drawing/2014/main" id="{3FDF87FE-8D36-4135-B923-E0147758E5B2}"/>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788024" y="1059582"/>
            <a:ext cx="3925941" cy="25202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20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28BB-A978-428A-A26A-E5845B8ADC53}"/>
              </a:ext>
            </a:extLst>
          </p:cNvPr>
          <p:cNvSpPr>
            <a:spLocks noGrp="1"/>
          </p:cNvSpPr>
          <p:nvPr>
            <p:ph type="title"/>
          </p:nvPr>
        </p:nvSpPr>
        <p:spPr/>
        <p:txBody>
          <a:bodyPr>
            <a:normAutofit/>
          </a:bodyPr>
          <a:lstStyle/>
          <a:p>
            <a:r>
              <a:rPr lang="en-US" altLang="en-US" sz="2800" dirty="0"/>
              <a:t>To protect your eyes from UV light</a:t>
            </a:r>
            <a:endParaRPr lang="en-AU" dirty="0"/>
          </a:p>
        </p:txBody>
      </p:sp>
      <p:sp>
        <p:nvSpPr>
          <p:cNvPr id="3" name="Content Placeholder 2">
            <a:extLst>
              <a:ext uri="{FF2B5EF4-FFF2-40B4-BE49-F238E27FC236}">
                <a16:creationId xmlns:a16="http://schemas.microsoft.com/office/drawing/2014/main" id="{D6170B6E-2C5E-4165-AD03-A6473AEBAF84}"/>
              </a:ext>
            </a:extLst>
          </p:cNvPr>
          <p:cNvSpPr>
            <a:spLocks noGrp="1"/>
          </p:cNvSpPr>
          <p:nvPr>
            <p:ph idx="1"/>
          </p:nvPr>
        </p:nvSpPr>
        <p:spPr/>
        <p:txBody>
          <a:bodyPr/>
          <a:lstStyle/>
          <a:p>
            <a:r>
              <a:rPr lang="en-AU" dirty="0"/>
              <a:t>Wear sunglasses</a:t>
            </a:r>
          </a:p>
          <a:p>
            <a:r>
              <a:rPr lang="en-AU" dirty="0"/>
              <a:t>Wear a broad brimmed hat</a:t>
            </a:r>
          </a:p>
          <a:p>
            <a:r>
              <a:rPr lang="en-AU" dirty="0"/>
              <a:t>Eye damage from UV light exposure starts at </a:t>
            </a:r>
            <a:r>
              <a:rPr lang="en-AU" b="1" dirty="0"/>
              <a:t>childhood</a:t>
            </a:r>
            <a:r>
              <a:rPr lang="en-AU" dirty="0"/>
              <a:t>. Encourage children to wear hat/sunglasses. </a:t>
            </a:r>
          </a:p>
          <a:p>
            <a:endParaRPr lang="en-AU" dirty="0"/>
          </a:p>
        </p:txBody>
      </p:sp>
    </p:spTree>
    <p:extLst>
      <p:ext uri="{BB962C8B-B14F-4D97-AF65-F5344CB8AC3E}">
        <p14:creationId xmlns:p14="http://schemas.microsoft.com/office/powerpoint/2010/main" val="989626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6B12-5486-4C9A-B019-56A8CCECA5EB}"/>
              </a:ext>
            </a:extLst>
          </p:cNvPr>
          <p:cNvSpPr>
            <a:spLocks noGrp="1"/>
          </p:cNvSpPr>
          <p:nvPr>
            <p:ph type="title"/>
          </p:nvPr>
        </p:nvSpPr>
        <p:spPr/>
        <p:txBody>
          <a:bodyPr/>
          <a:lstStyle/>
          <a:p>
            <a:r>
              <a:rPr lang="en-AU" dirty="0"/>
              <a:t>Myths</a:t>
            </a:r>
          </a:p>
        </p:txBody>
      </p:sp>
      <p:sp>
        <p:nvSpPr>
          <p:cNvPr id="3" name="Content Placeholder 2">
            <a:extLst>
              <a:ext uri="{FF2B5EF4-FFF2-40B4-BE49-F238E27FC236}">
                <a16:creationId xmlns:a16="http://schemas.microsoft.com/office/drawing/2014/main" id="{16F2E8A1-AC4F-4FB6-B57A-3F7D6D79CE5B}"/>
              </a:ext>
            </a:extLst>
          </p:cNvPr>
          <p:cNvSpPr>
            <a:spLocks noGrp="1"/>
          </p:cNvSpPr>
          <p:nvPr>
            <p:ph idx="1"/>
          </p:nvPr>
        </p:nvSpPr>
        <p:spPr/>
        <p:txBody>
          <a:bodyPr/>
          <a:lstStyle/>
          <a:p>
            <a:r>
              <a:rPr lang="en-AU" dirty="0"/>
              <a:t>Many people believe it is only the midday sun that poses the greatest UV threat but this is not the case. On some days, UV exposure to the eye before 10am and after 2pm may be higher due to the angle of the sun in relation to the eye. </a:t>
            </a:r>
          </a:p>
          <a:p>
            <a:r>
              <a:rPr lang="en-AU" dirty="0"/>
              <a:t>Don’t be fooled by clouds, the fact you’re in shade or it’s winter time: a significant amount of damage to the eye can come from indirect light, from the side or reflected off surfaces e.g. sand, water, snow </a:t>
            </a:r>
          </a:p>
          <a:p>
            <a:endParaRPr lang="en-AU" dirty="0"/>
          </a:p>
        </p:txBody>
      </p:sp>
    </p:spTree>
    <p:extLst>
      <p:ext uri="{BB962C8B-B14F-4D97-AF65-F5344CB8AC3E}">
        <p14:creationId xmlns:p14="http://schemas.microsoft.com/office/powerpoint/2010/main" val="48564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348A-03FD-4453-9A6C-8E1FB23551BB}"/>
              </a:ext>
            </a:extLst>
          </p:cNvPr>
          <p:cNvSpPr>
            <a:spLocks noGrp="1"/>
          </p:cNvSpPr>
          <p:nvPr>
            <p:ph type="title"/>
          </p:nvPr>
        </p:nvSpPr>
        <p:spPr/>
        <p:txBody>
          <a:bodyPr/>
          <a:lstStyle/>
          <a:p>
            <a:r>
              <a:rPr lang="en-AU" dirty="0"/>
              <a:t>Sunglasses</a:t>
            </a:r>
          </a:p>
        </p:txBody>
      </p:sp>
      <p:sp>
        <p:nvSpPr>
          <p:cNvPr id="4" name="Content Placeholder 3">
            <a:extLst>
              <a:ext uri="{FF2B5EF4-FFF2-40B4-BE49-F238E27FC236}">
                <a16:creationId xmlns:a16="http://schemas.microsoft.com/office/drawing/2014/main" id="{AA1DCE3A-5AF6-4B21-B419-5E82D81D7431}"/>
              </a:ext>
            </a:extLst>
          </p:cNvPr>
          <p:cNvSpPr>
            <a:spLocks noGrp="1"/>
          </p:cNvSpPr>
          <p:nvPr>
            <p:ph idx="1"/>
          </p:nvPr>
        </p:nvSpPr>
        <p:spPr/>
        <p:txBody>
          <a:bodyPr/>
          <a:lstStyle/>
          <a:p>
            <a:r>
              <a:rPr lang="en-AU" dirty="0"/>
              <a:t>Wrap around is good</a:t>
            </a:r>
          </a:p>
          <a:p>
            <a:r>
              <a:rPr lang="en-AU" dirty="0"/>
              <a:t>Australian Standards</a:t>
            </a:r>
          </a:p>
          <a:p>
            <a:r>
              <a:rPr lang="en-AU" dirty="0"/>
              <a:t>UV protection is unrelated to price</a:t>
            </a:r>
          </a:p>
          <a:p>
            <a:r>
              <a:rPr lang="en-AU" dirty="0"/>
              <a:t>Choose a colour tint that is comfortable</a:t>
            </a:r>
          </a:p>
          <a:p>
            <a:endParaRPr lang="en-AU" dirty="0"/>
          </a:p>
        </p:txBody>
      </p:sp>
      <p:pic>
        <p:nvPicPr>
          <p:cNvPr id="6" name="Picture 4" descr="MPj04018330000[1]">
            <a:extLst>
              <a:ext uri="{FF2B5EF4-FFF2-40B4-BE49-F238E27FC236}">
                <a16:creationId xmlns:a16="http://schemas.microsoft.com/office/drawing/2014/main" id="{72F6DAF0-975B-4365-BECE-0DADC751CC68}"/>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543400" y="971550"/>
            <a:ext cx="4133055" cy="27017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810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E0AFF-B843-4961-891A-C30CE0355368}"/>
              </a:ext>
            </a:extLst>
          </p:cNvPr>
          <p:cNvSpPr>
            <a:spLocks noGrp="1"/>
          </p:cNvSpPr>
          <p:nvPr>
            <p:ph type="title"/>
          </p:nvPr>
        </p:nvSpPr>
        <p:spPr/>
        <p:txBody>
          <a:bodyPr/>
          <a:lstStyle/>
          <a:p>
            <a:r>
              <a:rPr lang="en-AU" altLang="en-US" sz="2800" dirty="0"/>
              <a:t>Optometrists</a:t>
            </a:r>
            <a:endParaRPr lang="en-AU" dirty="0"/>
          </a:p>
        </p:txBody>
      </p:sp>
      <p:sp>
        <p:nvSpPr>
          <p:cNvPr id="3" name="Content Placeholder 2">
            <a:extLst>
              <a:ext uri="{FF2B5EF4-FFF2-40B4-BE49-F238E27FC236}">
                <a16:creationId xmlns:a16="http://schemas.microsoft.com/office/drawing/2014/main" id="{832B5B0C-EFF9-4315-805E-F4DBA17D5343}"/>
              </a:ext>
            </a:extLst>
          </p:cNvPr>
          <p:cNvSpPr>
            <a:spLocks noGrp="1"/>
          </p:cNvSpPr>
          <p:nvPr>
            <p:ph idx="1"/>
          </p:nvPr>
        </p:nvSpPr>
        <p:spPr/>
        <p:txBody>
          <a:bodyPr/>
          <a:lstStyle/>
          <a:p>
            <a:r>
              <a:rPr lang="en-AU" dirty="0"/>
              <a:t>Provide a comprehensive visual exam</a:t>
            </a:r>
          </a:p>
          <a:p>
            <a:r>
              <a:rPr lang="en-AU" dirty="0"/>
              <a:t>Detect and diagnose eye health problems</a:t>
            </a:r>
          </a:p>
          <a:p>
            <a:r>
              <a:rPr lang="en-AU" dirty="0"/>
              <a:t>Prescribe and supply glasses and contact lenses when required</a:t>
            </a:r>
          </a:p>
          <a:p>
            <a:r>
              <a:rPr lang="en-AU" dirty="0"/>
              <a:t>Diagnose and treat eye coordination and focussing problems</a:t>
            </a:r>
          </a:p>
          <a:p>
            <a:r>
              <a:rPr lang="en-AU" dirty="0"/>
              <a:t>Are university educated and undertake continuing professional education</a:t>
            </a:r>
          </a:p>
          <a:p>
            <a:r>
              <a:rPr lang="en-AU" dirty="0"/>
              <a:t>No referral is required</a:t>
            </a:r>
          </a:p>
          <a:p>
            <a:r>
              <a:rPr lang="en-AU" dirty="0"/>
              <a:t>Eye tests attract a Medicare rebate</a:t>
            </a:r>
          </a:p>
          <a:p>
            <a:endParaRPr lang="en-AU" dirty="0"/>
          </a:p>
        </p:txBody>
      </p:sp>
    </p:spTree>
    <p:extLst>
      <p:ext uri="{BB962C8B-B14F-4D97-AF65-F5344CB8AC3E}">
        <p14:creationId xmlns:p14="http://schemas.microsoft.com/office/powerpoint/2010/main" val="279241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3B80-8347-4C2E-89D0-CF174D0536B0}"/>
              </a:ext>
            </a:extLst>
          </p:cNvPr>
          <p:cNvSpPr>
            <a:spLocks noGrp="1"/>
          </p:cNvSpPr>
          <p:nvPr>
            <p:ph type="ctrTitle"/>
          </p:nvPr>
        </p:nvSpPr>
        <p:spPr>
          <a:xfrm>
            <a:off x="1115616" y="2103699"/>
            <a:ext cx="7704856" cy="540060"/>
          </a:xfrm>
        </p:spPr>
        <p:txBody>
          <a:bodyPr/>
          <a:lstStyle/>
          <a:p>
            <a:r>
              <a:rPr lang="en-AU" dirty="0"/>
              <a:t>To find an optometrist in your area:</a:t>
            </a:r>
          </a:p>
        </p:txBody>
      </p:sp>
      <p:sp>
        <p:nvSpPr>
          <p:cNvPr id="3" name="Subtitle 2">
            <a:extLst>
              <a:ext uri="{FF2B5EF4-FFF2-40B4-BE49-F238E27FC236}">
                <a16:creationId xmlns:a16="http://schemas.microsoft.com/office/drawing/2014/main" id="{F6DFA876-25CD-4C7D-AFE7-558FC63E157B}"/>
              </a:ext>
            </a:extLst>
          </p:cNvPr>
          <p:cNvSpPr>
            <a:spLocks noGrp="1"/>
          </p:cNvSpPr>
          <p:nvPr>
            <p:ph type="subTitle" idx="1"/>
          </p:nvPr>
        </p:nvSpPr>
        <p:spPr>
          <a:xfrm>
            <a:off x="1115616" y="2663057"/>
            <a:ext cx="6984776" cy="361206"/>
          </a:xfrm>
        </p:spPr>
        <p:txBody>
          <a:bodyPr>
            <a:normAutofit fontScale="85000" lnSpcReduction="20000"/>
          </a:bodyPr>
          <a:lstStyle/>
          <a:p>
            <a:r>
              <a:rPr lang="en-AU" dirty="0">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www.optometry.org.au/find-an-optometrist/</a:t>
            </a:r>
            <a:endParaRPr lang="en-AU"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2323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3AFE5-07AA-47CF-8522-E57C7F7D20F8}"/>
              </a:ext>
            </a:extLst>
          </p:cNvPr>
          <p:cNvSpPr>
            <a:spLocks noGrp="1"/>
          </p:cNvSpPr>
          <p:nvPr>
            <p:ph type="title"/>
          </p:nvPr>
        </p:nvSpPr>
        <p:spPr/>
        <p:txBody>
          <a:bodyPr/>
          <a:lstStyle/>
          <a:p>
            <a:r>
              <a:rPr lang="en-AU" dirty="0"/>
              <a:t>What is UV?</a:t>
            </a:r>
          </a:p>
        </p:txBody>
      </p:sp>
      <p:sp>
        <p:nvSpPr>
          <p:cNvPr id="3" name="Content Placeholder 2">
            <a:extLst>
              <a:ext uri="{FF2B5EF4-FFF2-40B4-BE49-F238E27FC236}">
                <a16:creationId xmlns:a16="http://schemas.microsoft.com/office/drawing/2014/main" id="{1DF0D32C-D7F1-4E0D-9707-351844F3569B}"/>
              </a:ext>
            </a:extLst>
          </p:cNvPr>
          <p:cNvSpPr>
            <a:spLocks noGrp="1"/>
          </p:cNvSpPr>
          <p:nvPr>
            <p:ph idx="1"/>
          </p:nvPr>
        </p:nvSpPr>
        <p:spPr/>
        <p:txBody>
          <a:bodyPr/>
          <a:lstStyle/>
          <a:p>
            <a:r>
              <a:rPr lang="en-AU" dirty="0"/>
              <a:t>Ultra Violet radiation is a component of solar energy</a:t>
            </a:r>
          </a:p>
          <a:p>
            <a:r>
              <a:rPr lang="en-AU" dirty="0"/>
              <a:t>Most solar UV radiation is absorbed by the ozone layer</a:t>
            </a:r>
          </a:p>
          <a:p>
            <a:r>
              <a:rPr lang="en-AU" dirty="0"/>
              <a:t>More than 36,000 additional cases of eye problems will occur from ozone depletion</a:t>
            </a:r>
          </a:p>
          <a:p>
            <a:endParaRPr lang="en-AU" dirty="0"/>
          </a:p>
        </p:txBody>
      </p:sp>
    </p:spTree>
    <p:extLst>
      <p:ext uri="{BB962C8B-B14F-4D97-AF65-F5344CB8AC3E}">
        <p14:creationId xmlns:p14="http://schemas.microsoft.com/office/powerpoint/2010/main" val="3453093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7E77-074B-447D-A48B-5D19B4B3BE80}"/>
              </a:ext>
            </a:extLst>
          </p:cNvPr>
          <p:cNvSpPr>
            <a:spLocks noGrp="1"/>
          </p:cNvSpPr>
          <p:nvPr>
            <p:ph type="ctrTitle"/>
          </p:nvPr>
        </p:nvSpPr>
        <p:spPr>
          <a:xfrm>
            <a:off x="1115616" y="2103699"/>
            <a:ext cx="7344816" cy="540060"/>
          </a:xfrm>
        </p:spPr>
        <p:txBody>
          <a:bodyPr/>
          <a:lstStyle/>
          <a:p>
            <a:r>
              <a:rPr lang="en-AU" altLang="en-US" sz="3200" dirty="0"/>
              <a:t>Read more about sun safety and eyes</a:t>
            </a:r>
            <a:endParaRPr lang="en-AU" sz="3200" dirty="0"/>
          </a:p>
        </p:txBody>
      </p:sp>
      <p:sp>
        <p:nvSpPr>
          <p:cNvPr id="3" name="Subtitle 2">
            <a:extLst>
              <a:ext uri="{FF2B5EF4-FFF2-40B4-BE49-F238E27FC236}">
                <a16:creationId xmlns:a16="http://schemas.microsoft.com/office/drawing/2014/main" id="{1895118B-D3EE-41FF-97AB-C4969EDEA7D7}"/>
              </a:ext>
            </a:extLst>
          </p:cNvPr>
          <p:cNvSpPr>
            <a:spLocks noGrp="1"/>
          </p:cNvSpPr>
          <p:nvPr>
            <p:ph type="subTitle" idx="1"/>
          </p:nvPr>
        </p:nvSpPr>
        <p:spPr/>
        <p:txBody>
          <a:bodyPr>
            <a:normAutofit fontScale="70000" lnSpcReduction="20000"/>
          </a:bodyPr>
          <a:lstStyle/>
          <a:p>
            <a:r>
              <a:rPr lang="en-AU" altLang="en-US" sz="2400" dirty="0">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www.goodvisionforlife.com.au/better-vision/sun-safety-2/</a:t>
            </a:r>
            <a:endParaRPr lang="en-AU" alt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9470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296C2-3328-4203-9FF1-D44FA53222FF}"/>
              </a:ext>
            </a:extLst>
          </p:cNvPr>
          <p:cNvSpPr>
            <a:spLocks noGrp="1"/>
          </p:cNvSpPr>
          <p:nvPr>
            <p:ph type="title"/>
          </p:nvPr>
        </p:nvSpPr>
        <p:spPr/>
        <p:txBody>
          <a:bodyPr/>
          <a:lstStyle/>
          <a:p>
            <a:r>
              <a:rPr lang="en-AU" dirty="0"/>
              <a:t>UV is a high-frequency light that is not visible</a:t>
            </a:r>
          </a:p>
        </p:txBody>
      </p:sp>
      <p:pic>
        <p:nvPicPr>
          <p:cNvPr id="4" name="Content Placeholder 3" descr="light-spectrum">
            <a:extLst>
              <a:ext uri="{FF2B5EF4-FFF2-40B4-BE49-F238E27FC236}">
                <a16:creationId xmlns:a16="http://schemas.microsoft.com/office/drawing/2014/main" id="{5F3BBC61-5A5B-48FB-BE23-733508CF20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203598"/>
            <a:ext cx="7408043"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638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774E-22CA-4FC0-8692-2868BE29BAAE}"/>
              </a:ext>
            </a:extLst>
          </p:cNvPr>
          <p:cNvSpPr>
            <a:spLocks noGrp="1"/>
          </p:cNvSpPr>
          <p:nvPr>
            <p:ph type="title"/>
          </p:nvPr>
        </p:nvSpPr>
        <p:spPr>
          <a:xfrm>
            <a:off x="467545" y="310357"/>
            <a:ext cx="8424935" cy="540060"/>
          </a:xfrm>
        </p:spPr>
        <p:txBody>
          <a:bodyPr>
            <a:normAutofit/>
          </a:bodyPr>
          <a:lstStyle/>
          <a:p>
            <a:r>
              <a:rPr lang="en-AU" dirty="0"/>
              <a:t>Eye damage thought to be caused by UV radiation</a:t>
            </a:r>
          </a:p>
        </p:txBody>
      </p:sp>
      <p:sp>
        <p:nvSpPr>
          <p:cNvPr id="3" name="Content Placeholder 2">
            <a:extLst>
              <a:ext uri="{FF2B5EF4-FFF2-40B4-BE49-F238E27FC236}">
                <a16:creationId xmlns:a16="http://schemas.microsoft.com/office/drawing/2014/main" id="{FF7D282E-4307-4418-8432-339B19DF219E}"/>
              </a:ext>
            </a:extLst>
          </p:cNvPr>
          <p:cNvSpPr>
            <a:spLocks noGrp="1"/>
          </p:cNvSpPr>
          <p:nvPr>
            <p:ph idx="1"/>
          </p:nvPr>
        </p:nvSpPr>
        <p:spPr/>
        <p:txBody>
          <a:bodyPr/>
          <a:lstStyle/>
          <a:p>
            <a:r>
              <a:rPr lang="en-AU" dirty="0"/>
              <a:t>Cataracts</a:t>
            </a:r>
          </a:p>
          <a:p>
            <a:r>
              <a:rPr lang="en-AU" dirty="0"/>
              <a:t>Pterygium</a:t>
            </a:r>
          </a:p>
          <a:p>
            <a:r>
              <a:rPr lang="en-AU" dirty="0"/>
              <a:t>Cancer of skin around eye</a:t>
            </a:r>
          </a:p>
          <a:p>
            <a:r>
              <a:rPr lang="en-AU" dirty="0"/>
              <a:t>Photokeratitis</a:t>
            </a:r>
          </a:p>
          <a:p>
            <a:r>
              <a:rPr lang="en-AU" dirty="0"/>
              <a:t>Corneal degenerative changes</a:t>
            </a:r>
          </a:p>
          <a:p>
            <a:r>
              <a:rPr lang="en-AU" dirty="0"/>
              <a:t>Age-related macular degeneration</a:t>
            </a:r>
          </a:p>
          <a:p>
            <a:endParaRPr lang="en-AU" dirty="0"/>
          </a:p>
        </p:txBody>
      </p:sp>
    </p:spTree>
    <p:extLst>
      <p:ext uri="{BB962C8B-B14F-4D97-AF65-F5344CB8AC3E}">
        <p14:creationId xmlns:p14="http://schemas.microsoft.com/office/powerpoint/2010/main" val="162825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2188-5B6A-43D6-B17B-667A4CF55F8E}"/>
              </a:ext>
            </a:extLst>
          </p:cNvPr>
          <p:cNvSpPr>
            <a:spLocks noGrp="1"/>
          </p:cNvSpPr>
          <p:nvPr>
            <p:ph type="ctrTitle"/>
          </p:nvPr>
        </p:nvSpPr>
        <p:spPr>
          <a:xfrm>
            <a:off x="1115616" y="1851670"/>
            <a:ext cx="6984776" cy="1116123"/>
          </a:xfrm>
        </p:spPr>
        <p:txBody>
          <a:bodyPr/>
          <a:lstStyle/>
          <a:p>
            <a:r>
              <a:rPr lang="en-US" altLang="en-US" sz="3600" dirty="0"/>
              <a:t>Our eyes are more sensitive to UV harm than our skin</a:t>
            </a:r>
            <a:endParaRPr lang="en-AU" dirty="0"/>
          </a:p>
        </p:txBody>
      </p:sp>
    </p:spTree>
    <p:extLst>
      <p:ext uri="{BB962C8B-B14F-4D97-AF65-F5344CB8AC3E}">
        <p14:creationId xmlns:p14="http://schemas.microsoft.com/office/powerpoint/2010/main" val="208692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4121-7BF1-4D28-B496-DB4FBE666661}"/>
              </a:ext>
            </a:extLst>
          </p:cNvPr>
          <p:cNvSpPr>
            <a:spLocks noGrp="1"/>
          </p:cNvSpPr>
          <p:nvPr>
            <p:ph type="title"/>
          </p:nvPr>
        </p:nvSpPr>
        <p:spPr/>
        <p:txBody>
          <a:bodyPr/>
          <a:lstStyle/>
          <a:p>
            <a:r>
              <a:rPr lang="en-AU" dirty="0"/>
              <a:t>Diagram of the eye</a:t>
            </a:r>
          </a:p>
        </p:txBody>
      </p:sp>
      <p:sp>
        <p:nvSpPr>
          <p:cNvPr id="14" name="Text Box 2">
            <a:extLst>
              <a:ext uri="{FF2B5EF4-FFF2-40B4-BE49-F238E27FC236}">
                <a16:creationId xmlns:a16="http://schemas.microsoft.com/office/drawing/2014/main" id="{B0F8B142-2016-4DA1-A209-98992BAA52D3}"/>
              </a:ext>
            </a:extLst>
          </p:cNvPr>
          <p:cNvSpPr txBox="1">
            <a:spLocks noChangeArrowheads="1"/>
          </p:cNvSpPr>
          <p:nvPr/>
        </p:nvSpPr>
        <p:spPr bwMode="auto">
          <a:xfrm>
            <a:off x="1581881" y="3851171"/>
            <a:ext cx="190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1400" dirty="0">
                <a:solidFill>
                  <a:srgbClr val="5F5F5F"/>
                </a:solidFill>
                <a:latin typeface="Verdana" panose="020B0604030504040204" pitchFamily="34" charset="0"/>
                <a:ea typeface="Verdana" panose="020B0604030504040204" pitchFamily="34" charset="0"/>
              </a:rPr>
              <a:t>Lid margin</a:t>
            </a:r>
          </a:p>
        </p:txBody>
      </p:sp>
      <p:sp>
        <p:nvSpPr>
          <p:cNvPr id="15" name="Text Box 3">
            <a:extLst>
              <a:ext uri="{FF2B5EF4-FFF2-40B4-BE49-F238E27FC236}">
                <a16:creationId xmlns:a16="http://schemas.microsoft.com/office/drawing/2014/main" id="{476FEE5B-C5D0-4E11-A7D2-E9CDC465EB41}"/>
              </a:ext>
            </a:extLst>
          </p:cNvPr>
          <p:cNvSpPr txBox="1">
            <a:spLocks noChangeArrowheads="1"/>
          </p:cNvSpPr>
          <p:nvPr/>
        </p:nvSpPr>
        <p:spPr bwMode="auto">
          <a:xfrm>
            <a:off x="6918324" y="1829786"/>
            <a:ext cx="175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1400" dirty="0">
                <a:solidFill>
                  <a:srgbClr val="5F5F5F"/>
                </a:solidFill>
                <a:latin typeface="Verdana" panose="020B0604030504040204" pitchFamily="34" charset="0"/>
                <a:ea typeface="Verdana" panose="020B0604030504040204" pitchFamily="34" charset="0"/>
              </a:rPr>
              <a:t>Iris</a:t>
            </a:r>
          </a:p>
        </p:txBody>
      </p:sp>
      <p:sp>
        <p:nvSpPr>
          <p:cNvPr id="16" name="Text Box 4">
            <a:extLst>
              <a:ext uri="{FF2B5EF4-FFF2-40B4-BE49-F238E27FC236}">
                <a16:creationId xmlns:a16="http://schemas.microsoft.com/office/drawing/2014/main" id="{1A427F0C-8F46-4386-8901-DEEC09BD6095}"/>
              </a:ext>
            </a:extLst>
          </p:cNvPr>
          <p:cNvSpPr txBox="1">
            <a:spLocks noChangeArrowheads="1"/>
          </p:cNvSpPr>
          <p:nvPr/>
        </p:nvSpPr>
        <p:spPr bwMode="auto">
          <a:xfrm>
            <a:off x="1593260" y="1117196"/>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1400" dirty="0">
                <a:solidFill>
                  <a:srgbClr val="5F5F5F"/>
                </a:solidFill>
                <a:latin typeface="Verdana" panose="020B0604030504040204" pitchFamily="34" charset="0"/>
                <a:ea typeface="Verdana" panose="020B0604030504040204" pitchFamily="34" charset="0"/>
              </a:rPr>
              <a:t>Cornea</a:t>
            </a:r>
          </a:p>
        </p:txBody>
      </p:sp>
      <p:sp>
        <p:nvSpPr>
          <p:cNvPr id="17" name="Text Box 5">
            <a:extLst>
              <a:ext uri="{FF2B5EF4-FFF2-40B4-BE49-F238E27FC236}">
                <a16:creationId xmlns:a16="http://schemas.microsoft.com/office/drawing/2014/main" id="{6FBAAEFD-7FF3-491C-9EEB-C77042E0BC91}"/>
              </a:ext>
            </a:extLst>
          </p:cNvPr>
          <p:cNvSpPr txBox="1">
            <a:spLocks noChangeArrowheads="1"/>
          </p:cNvSpPr>
          <p:nvPr/>
        </p:nvSpPr>
        <p:spPr bwMode="auto">
          <a:xfrm>
            <a:off x="6904036" y="3164592"/>
            <a:ext cx="1988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1400" dirty="0">
                <a:solidFill>
                  <a:srgbClr val="5F5F5F"/>
                </a:solidFill>
                <a:latin typeface="Verdana" panose="020B0604030504040204" pitchFamily="34" charset="0"/>
                <a:ea typeface="Verdana" panose="020B0604030504040204" pitchFamily="34" charset="0"/>
              </a:rPr>
              <a:t>Conjunctiva</a:t>
            </a:r>
          </a:p>
        </p:txBody>
      </p:sp>
      <p:sp>
        <p:nvSpPr>
          <p:cNvPr id="18" name="Text Box 6">
            <a:extLst>
              <a:ext uri="{FF2B5EF4-FFF2-40B4-BE49-F238E27FC236}">
                <a16:creationId xmlns:a16="http://schemas.microsoft.com/office/drawing/2014/main" id="{96DB0308-2250-4C83-A964-071571D7DF48}"/>
              </a:ext>
            </a:extLst>
          </p:cNvPr>
          <p:cNvSpPr txBox="1">
            <a:spLocks noChangeArrowheads="1"/>
          </p:cNvSpPr>
          <p:nvPr/>
        </p:nvSpPr>
        <p:spPr bwMode="auto">
          <a:xfrm>
            <a:off x="1385231" y="2368939"/>
            <a:ext cx="1439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1400" dirty="0">
                <a:solidFill>
                  <a:srgbClr val="5F5F5F"/>
                </a:solidFill>
                <a:latin typeface="Verdana" panose="020B0604030504040204" pitchFamily="34" charset="0"/>
                <a:ea typeface="Verdana" panose="020B0604030504040204" pitchFamily="34" charset="0"/>
              </a:rPr>
              <a:t>Sclera</a:t>
            </a:r>
          </a:p>
        </p:txBody>
      </p:sp>
      <p:pic>
        <p:nvPicPr>
          <p:cNvPr id="19" name="Picture 7" descr="eye">
            <a:extLst>
              <a:ext uri="{FF2B5EF4-FFF2-40B4-BE49-F238E27FC236}">
                <a16:creationId xmlns:a16="http://schemas.microsoft.com/office/drawing/2014/main" id="{B8BDF742-1F39-4146-8D30-93AB46522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7" y="1620236"/>
            <a:ext cx="366712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8">
            <a:extLst>
              <a:ext uri="{FF2B5EF4-FFF2-40B4-BE49-F238E27FC236}">
                <a16:creationId xmlns:a16="http://schemas.microsoft.com/office/drawing/2014/main" id="{B7FC4924-1EAE-48E3-84E9-A210F2AF292D}"/>
              </a:ext>
            </a:extLst>
          </p:cNvPr>
          <p:cNvSpPr>
            <a:spLocks noChangeShapeType="1"/>
          </p:cNvSpPr>
          <p:nvPr/>
        </p:nvSpPr>
        <p:spPr bwMode="auto">
          <a:xfrm>
            <a:off x="2185987" y="1934562"/>
            <a:ext cx="2344737" cy="604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21" name="Line 9">
            <a:extLst>
              <a:ext uri="{FF2B5EF4-FFF2-40B4-BE49-F238E27FC236}">
                <a16:creationId xmlns:a16="http://schemas.microsoft.com/office/drawing/2014/main" id="{26C016B1-3591-418E-8D26-6AE99526AD5F}"/>
              </a:ext>
            </a:extLst>
          </p:cNvPr>
          <p:cNvSpPr>
            <a:spLocks noChangeShapeType="1"/>
          </p:cNvSpPr>
          <p:nvPr/>
        </p:nvSpPr>
        <p:spPr bwMode="auto">
          <a:xfrm>
            <a:off x="2498504" y="1315437"/>
            <a:ext cx="2405284" cy="10286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22" name="Line 10">
            <a:extLst>
              <a:ext uri="{FF2B5EF4-FFF2-40B4-BE49-F238E27FC236}">
                <a16:creationId xmlns:a16="http://schemas.microsoft.com/office/drawing/2014/main" id="{264576DB-4B46-41BC-9B30-7425F74FF826}"/>
              </a:ext>
            </a:extLst>
          </p:cNvPr>
          <p:cNvSpPr>
            <a:spLocks noChangeShapeType="1"/>
          </p:cNvSpPr>
          <p:nvPr/>
        </p:nvSpPr>
        <p:spPr bwMode="auto">
          <a:xfrm flipH="1">
            <a:off x="5043486" y="1980599"/>
            <a:ext cx="1760760" cy="604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23" name="Line 11">
            <a:extLst>
              <a:ext uri="{FF2B5EF4-FFF2-40B4-BE49-F238E27FC236}">
                <a16:creationId xmlns:a16="http://schemas.microsoft.com/office/drawing/2014/main" id="{68BFBB37-9565-4DF2-A813-CF4A3DBAB205}"/>
              </a:ext>
            </a:extLst>
          </p:cNvPr>
          <p:cNvSpPr>
            <a:spLocks noChangeShapeType="1"/>
          </p:cNvSpPr>
          <p:nvPr/>
        </p:nvSpPr>
        <p:spPr bwMode="auto">
          <a:xfrm flipV="1">
            <a:off x="2867423" y="3204561"/>
            <a:ext cx="1587102" cy="8073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24" name="Line 12">
            <a:extLst>
              <a:ext uri="{FF2B5EF4-FFF2-40B4-BE49-F238E27FC236}">
                <a16:creationId xmlns:a16="http://schemas.microsoft.com/office/drawing/2014/main" id="{B3CED16E-8F9A-40E4-84D4-DF8095F3D270}"/>
              </a:ext>
            </a:extLst>
          </p:cNvPr>
          <p:cNvSpPr>
            <a:spLocks noChangeShapeType="1"/>
          </p:cNvSpPr>
          <p:nvPr/>
        </p:nvSpPr>
        <p:spPr bwMode="auto">
          <a:xfrm>
            <a:off x="2185987" y="2571751"/>
            <a:ext cx="1530349" cy="2740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
        <p:nvSpPr>
          <p:cNvPr id="25" name="Text Box 13">
            <a:extLst>
              <a:ext uri="{FF2B5EF4-FFF2-40B4-BE49-F238E27FC236}">
                <a16:creationId xmlns:a16="http://schemas.microsoft.com/office/drawing/2014/main" id="{04A68B10-8412-4FAC-A17E-CD7E612409AD}"/>
              </a:ext>
            </a:extLst>
          </p:cNvPr>
          <p:cNvSpPr txBox="1">
            <a:spLocks noChangeArrowheads="1"/>
          </p:cNvSpPr>
          <p:nvPr/>
        </p:nvSpPr>
        <p:spPr bwMode="auto">
          <a:xfrm>
            <a:off x="1539025" y="1745152"/>
            <a:ext cx="1079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US" altLang="en-US" sz="1400" dirty="0">
                <a:solidFill>
                  <a:srgbClr val="5F5F5F"/>
                </a:solidFill>
                <a:latin typeface="Verdana" panose="020B0604030504040204" pitchFamily="34" charset="0"/>
                <a:ea typeface="Verdana" panose="020B0604030504040204" pitchFamily="34" charset="0"/>
              </a:rPr>
              <a:t>Pupil</a:t>
            </a:r>
          </a:p>
        </p:txBody>
      </p:sp>
      <p:sp>
        <p:nvSpPr>
          <p:cNvPr id="26" name="Line 14">
            <a:extLst>
              <a:ext uri="{FF2B5EF4-FFF2-40B4-BE49-F238E27FC236}">
                <a16:creationId xmlns:a16="http://schemas.microsoft.com/office/drawing/2014/main" id="{F4D88363-2310-4E2B-A82F-CDD25D2C4E75}"/>
              </a:ext>
            </a:extLst>
          </p:cNvPr>
          <p:cNvSpPr>
            <a:spLocks noChangeShapeType="1"/>
          </p:cNvSpPr>
          <p:nvPr/>
        </p:nvSpPr>
        <p:spPr bwMode="auto">
          <a:xfrm flipH="1" flipV="1">
            <a:off x="5187948" y="2917224"/>
            <a:ext cx="1616299" cy="3746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AU"/>
          </a:p>
        </p:txBody>
      </p:sp>
    </p:spTree>
    <p:extLst>
      <p:ext uri="{BB962C8B-B14F-4D97-AF65-F5344CB8AC3E}">
        <p14:creationId xmlns:p14="http://schemas.microsoft.com/office/powerpoint/2010/main" val="31260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64EF-C3B2-4EFE-8755-56D61C95FCEB}"/>
              </a:ext>
            </a:extLst>
          </p:cNvPr>
          <p:cNvSpPr>
            <a:spLocks noGrp="1"/>
          </p:cNvSpPr>
          <p:nvPr>
            <p:ph type="title"/>
          </p:nvPr>
        </p:nvSpPr>
        <p:spPr/>
        <p:txBody>
          <a:bodyPr/>
          <a:lstStyle/>
          <a:p>
            <a:r>
              <a:rPr lang="en-AU" dirty="0"/>
              <a:t>UV light can be absorbed by the cornea</a:t>
            </a:r>
          </a:p>
        </p:txBody>
      </p:sp>
      <p:pic>
        <p:nvPicPr>
          <p:cNvPr id="4" name="Content Placeholder 3">
            <a:extLst>
              <a:ext uri="{FF2B5EF4-FFF2-40B4-BE49-F238E27FC236}">
                <a16:creationId xmlns:a16="http://schemas.microsoft.com/office/drawing/2014/main" id="{76C8CFCE-1963-4083-A529-6B417AAF8A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004093"/>
            <a:ext cx="3903663" cy="313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49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5292-940A-449A-87CB-3670169657BE}"/>
              </a:ext>
            </a:extLst>
          </p:cNvPr>
          <p:cNvSpPr>
            <a:spLocks noGrp="1"/>
          </p:cNvSpPr>
          <p:nvPr>
            <p:ph type="title"/>
          </p:nvPr>
        </p:nvSpPr>
        <p:spPr/>
        <p:txBody>
          <a:bodyPr/>
          <a:lstStyle/>
          <a:p>
            <a:r>
              <a:rPr lang="en-AU" dirty="0"/>
              <a:t>Cataract</a:t>
            </a:r>
          </a:p>
        </p:txBody>
      </p:sp>
      <p:sp>
        <p:nvSpPr>
          <p:cNvPr id="3" name="Content Placeholder 2">
            <a:extLst>
              <a:ext uri="{FF2B5EF4-FFF2-40B4-BE49-F238E27FC236}">
                <a16:creationId xmlns:a16="http://schemas.microsoft.com/office/drawing/2014/main" id="{04BBB092-B9F7-413A-86D1-BCD0EB890657}"/>
              </a:ext>
            </a:extLst>
          </p:cNvPr>
          <p:cNvSpPr>
            <a:spLocks noGrp="1"/>
          </p:cNvSpPr>
          <p:nvPr>
            <p:ph idx="1"/>
          </p:nvPr>
        </p:nvSpPr>
        <p:spPr/>
        <p:txBody>
          <a:bodyPr/>
          <a:lstStyle/>
          <a:p>
            <a:r>
              <a:rPr lang="en-AU" dirty="0"/>
              <a:t>Cloudiness in lens of eye</a:t>
            </a:r>
          </a:p>
          <a:p>
            <a:r>
              <a:rPr lang="en-AU" dirty="0"/>
              <a:t>Usually gradual loss of vision</a:t>
            </a:r>
          </a:p>
          <a:p>
            <a:r>
              <a:rPr lang="en-AU" dirty="0"/>
              <a:t>Common after 60</a:t>
            </a:r>
          </a:p>
          <a:p>
            <a:r>
              <a:rPr lang="en-AU" dirty="0"/>
              <a:t>May require surgery</a:t>
            </a:r>
          </a:p>
          <a:p>
            <a:endParaRPr lang="en-AU" dirty="0"/>
          </a:p>
        </p:txBody>
      </p:sp>
      <p:pic>
        <p:nvPicPr>
          <p:cNvPr id="5" name="Content Placeholder 4" descr="cataract">
            <a:extLst>
              <a:ext uri="{FF2B5EF4-FFF2-40B4-BE49-F238E27FC236}">
                <a16:creationId xmlns:a16="http://schemas.microsoft.com/office/drawing/2014/main" id="{3E471754-1D19-4670-82BF-4007D67193BB}"/>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812001" y="1059582"/>
            <a:ext cx="3888432" cy="275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50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5292-940A-449A-87CB-3670169657BE}"/>
              </a:ext>
            </a:extLst>
          </p:cNvPr>
          <p:cNvSpPr>
            <a:spLocks noGrp="1"/>
          </p:cNvSpPr>
          <p:nvPr>
            <p:ph type="title"/>
          </p:nvPr>
        </p:nvSpPr>
        <p:spPr/>
        <p:txBody>
          <a:bodyPr/>
          <a:lstStyle/>
          <a:p>
            <a:r>
              <a:rPr lang="en-AU" dirty="0"/>
              <a:t>Pterygium</a:t>
            </a:r>
          </a:p>
        </p:txBody>
      </p:sp>
      <p:sp>
        <p:nvSpPr>
          <p:cNvPr id="3" name="Content Placeholder 2">
            <a:extLst>
              <a:ext uri="{FF2B5EF4-FFF2-40B4-BE49-F238E27FC236}">
                <a16:creationId xmlns:a16="http://schemas.microsoft.com/office/drawing/2014/main" id="{04BBB092-B9F7-413A-86D1-BCD0EB890657}"/>
              </a:ext>
            </a:extLst>
          </p:cNvPr>
          <p:cNvSpPr>
            <a:spLocks noGrp="1"/>
          </p:cNvSpPr>
          <p:nvPr>
            <p:ph idx="1"/>
          </p:nvPr>
        </p:nvSpPr>
        <p:spPr/>
        <p:txBody>
          <a:bodyPr/>
          <a:lstStyle/>
          <a:p>
            <a:r>
              <a:rPr lang="en-AU" dirty="0"/>
              <a:t>Like “skin” growing onto cornea</a:t>
            </a:r>
          </a:p>
          <a:p>
            <a:r>
              <a:rPr lang="en-AU" dirty="0"/>
              <a:t>Bumpy surface gives irritation and redness</a:t>
            </a:r>
          </a:p>
          <a:p>
            <a:r>
              <a:rPr lang="en-AU" dirty="0"/>
              <a:t>Can be surgically removed if close to centre of eye</a:t>
            </a:r>
          </a:p>
        </p:txBody>
      </p:sp>
      <p:pic>
        <p:nvPicPr>
          <p:cNvPr id="6" name="Picture 6" descr="pterygium">
            <a:extLst>
              <a:ext uri="{FF2B5EF4-FFF2-40B4-BE49-F238E27FC236}">
                <a16:creationId xmlns:a16="http://schemas.microsoft.com/office/drawing/2014/main" id="{4AFBB916-CBE8-45ED-BCB4-D2117F749824}"/>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591115" y="1131591"/>
            <a:ext cx="4209920" cy="275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296642"/>
      </p:ext>
    </p:extLst>
  </p:cSld>
  <p:clrMapOvr>
    <a:masterClrMapping/>
  </p:clrMapOvr>
</p:sld>
</file>

<file path=ppt/theme/theme1.xml><?xml version="1.0" encoding="utf-8"?>
<a:theme xmlns:a="http://schemas.openxmlformats.org/drawingml/2006/main" name="Optometry Australia PowerPoint Template - 2018 Widescreen">
  <a:themeElements>
    <a:clrScheme name="GVFL Consumer-Facing">
      <a:dk1>
        <a:srgbClr val="414142"/>
      </a:dk1>
      <a:lt1>
        <a:sysClr val="window" lastClr="FFFFFF"/>
      </a:lt1>
      <a:dk2>
        <a:srgbClr val="58595B"/>
      </a:dk2>
      <a:lt2>
        <a:srgbClr val="D0D2D3"/>
      </a:lt2>
      <a:accent1>
        <a:srgbClr val="FFE133"/>
      </a:accent1>
      <a:accent2>
        <a:srgbClr val="167BB3"/>
      </a:accent2>
      <a:accent3>
        <a:srgbClr val="C84650"/>
      </a:accent3>
      <a:accent4>
        <a:srgbClr val="CD644B"/>
      </a:accent4>
      <a:accent5>
        <a:srgbClr val="73B973"/>
      </a:accent5>
      <a:accent6>
        <a:srgbClr val="008C7D"/>
      </a:accent6>
      <a:hlink>
        <a:srgbClr val="285FAA"/>
      </a:hlink>
      <a:folHlink>
        <a:srgbClr val="0028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VFL consumer-facing PPT - Jan 2021" id="{73F43CA8-B85C-4FFD-854C-E03CF502BFA5}" vid="{2CC4DC1C-9AC1-4D37-830B-BC1A28E84E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A920237-B42A-4F9F-A240-1111403FCF6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D7B855CD-3A87-4E4C-A6A1-0B2FBB3DB4B0}">
  <ds:schemaRefs>
    <ds:schemaRef ds:uri="http://schemas.microsoft.com/sharepoint/v3/contenttype/forms"/>
  </ds:schemaRefs>
</ds:datastoreItem>
</file>

<file path=customXml/itemProps3.xml><?xml version="1.0" encoding="utf-8"?>
<ds:datastoreItem xmlns:ds="http://schemas.openxmlformats.org/officeDocument/2006/customXml" ds:itemID="{BF71FD30-0804-4273-9019-20078E4D6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84</TotalTime>
  <Words>480</Words>
  <Application>Microsoft Office PowerPoint</Application>
  <PresentationFormat>On-screen Show (16:9)</PresentationFormat>
  <Paragraphs>73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Fira Sans Light</vt:lpstr>
      <vt:lpstr>Rockwell</vt:lpstr>
      <vt:lpstr>Verdana</vt:lpstr>
      <vt:lpstr>Wingdings</vt:lpstr>
      <vt:lpstr>Optometry Australia PowerPoint Template - 2018 Widescreen</vt:lpstr>
      <vt:lpstr>UV and your vision</vt:lpstr>
      <vt:lpstr>What is UV?</vt:lpstr>
      <vt:lpstr>UV is a high-frequency light that is not visible</vt:lpstr>
      <vt:lpstr>Eye damage thought to be caused by UV radiation</vt:lpstr>
      <vt:lpstr>Our eyes are more sensitive to UV harm than our skin</vt:lpstr>
      <vt:lpstr>Diagram of the eye</vt:lpstr>
      <vt:lpstr>UV light can be absorbed by the cornea</vt:lpstr>
      <vt:lpstr>Cataract</vt:lpstr>
      <vt:lpstr>Pterygium</vt:lpstr>
      <vt:lpstr>Eye lid lumps and bumps</vt:lpstr>
      <vt:lpstr>Photokeratitis</vt:lpstr>
      <vt:lpstr>Corneal degenerations</vt:lpstr>
      <vt:lpstr>UV light can also be absorbed by the retina</vt:lpstr>
      <vt:lpstr>Age-related macular degeneration (AMD)</vt:lpstr>
      <vt:lpstr>To protect your eyes from UV light</vt:lpstr>
      <vt:lpstr>Myths</vt:lpstr>
      <vt:lpstr>Sunglasses</vt:lpstr>
      <vt:lpstr>Optometrists</vt:lpstr>
      <vt:lpstr>To find an optometrist in your area:</vt:lpstr>
      <vt:lpstr>Read more about sun safety and eyes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Lachlan Hessing</dc:creator>
  <cp:lastModifiedBy>Lachlan Hessing</cp:lastModifiedBy>
  <cp:revision>10</cp:revision>
  <cp:lastPrinted>2015-07-21T02:20:38Z</cp:lastPrinted>
  <dcterms:created xsi:type="dcterms:W3CDTF">2021-01-07T22:44:32Z</dcterms:created>
  <dcterms:modified xsi:type="dcterms:W3CDTF">2021-01-12T01:26:04Z</dcterms:modified>
</cp:coreProperties>
</file>