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00" r:id="rId2"/>
  </p:sldMasterIdLst>
  <p:notesMasterIdLst>
    <p:notesMasterId r:id="rId19"/>
  </p:notesMasterIdLst>
  <p:handoutMasterIdLst>
    <p:handoutMasterId r:id="rId20"/>
  </p:handoutMasterIdLst>
  <p:sldIdLst>
    <p:sldId id="342" r:id="rId3"/>
    <p:sldId id="306" r:id="rId4"/>
    <p:sldId id="308" r:id="rId5"/>
    <p:sldId id="309" r:id="rId6"/>
    <p:sldId id="338" r:id="rId7"/>
    <p:sldId id="339" r:id="rId8"/>
    <p:sldId id="322" r:id="rId9"/>
    <p:sldId id="320" r:id="rId10"/>
    <p:sldId id="321" r:id="rId11"/>
    <p:sldId id="343" r:id="rId12"/>
    <p:sldId id="344" r:id="rId13"/>
    <p:sldId id="345" r:id="rId14"/>
    <p:sldId id="312" r:id="rId15"/>
    <p:sldId id="305" r:id="rId16"/>
    <p:sldId id="337" r:id="rId17"/>
    <p:sldId id="317"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B91"/>
    <a:srgbClr val="FF3399"/>
    <a:srgbClr val="1C5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61310" autoAdjust="0"/>
  </p:normalViewPr>
  <p:slideViewPr>
    <p:cSldViewPr snapToGrid="0" showGuides="1">
      <p:cViewPr varScale="1">
        <p:scale>
          <a:sx n="56" d="100"/>
          <a:sy n="56" d="100"/>
        </p:scale>
        <p:origin x="138" y="2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8"/>
          </a:xfrm>
          <a:prstGeom prst="rect">
            <a:avLst/>
          </a:prstGeom>
        </p:spPr>
        <p:txBody>
          <a:bodyPr vert="horz" lIns="92093" tIns="46047" rIns="92093" bIns="46047" rtlCol="0"/>
          <a:lstStyle>
            <a:lvl1pPr algn="l">
              <a:defRPr sz="1200"/>
            </a:lvl1pPr>
          </a:lstStyle>
          <a:p>
            <a:endParaRPr lang="en-US"/>
          </a:p>
        </p:txBody>
      </p:sp>
      <p:sp>
        <p:nvSpPr>
          <p:cNvPr id="3" name="Date Placeholder 2"/>
          <p:cNvSpPr>
            <a:spLocks noGrp="1"/>
          </p:cNvSpPr>
          <p:nvPr>
            <p:ph type="dt" sz="quarter" idx="1"/>
          </p:nvPr>
        </p:nvSpPr>
        <p:spPr>
          <a:xfrm>
            <a:off x="4143586" y="0"/>
            <a:ext cx="3169921" cy="481728"/>
          </a:xfrm>
          <a:prstGeom prst="rect">
            <a:avLst/>
          </a:prstGeom>
        </p:spPr>
        <p:txBody>
          <a:bodyPr vert="horz" lIns="92093" tIns="46047" rIns="92093" bIns="46047" rtlCol="0"/>
          <a:lstStyle>
            <a:lvl1pPr algn="r">
              <a:defRPr sz="1200"/>
            </a:lvl1pPr>
          </a:lstStyle>
          <a:p>
            <a:fld id="{3EC039F3-093A-40E3-B57B-3B0586741CD6}" type="datetimeFigureOut">
              <a:rPr lang="en-US" smtClean="0"/>
              <a:t>11/23/2021</a:t>
            </a:fld>
            <a:endParaRPr lang="en-US"/>
          </a:p>
        </p:txBody>
      </p:sp>
      <p:sp>
        <p:nvSpPr>
          <p:cNvPr id="4" name="Footer Placeholder 3"/>
          <p:cNvSpPr>
            <a:spLocks noGrp="1"/>
          </p:cNvSpPr>
          <p:nvPr>
            <p:ph type="ftr" sz="quarter" idx="2"/>
          </p:nvPr>
        </p:nvSpPr>
        <p:spPr>
          <a:xfrm>
            <a:off x="0" y="9119475"/>
            <a:ext cx="3169921" cy="481727"/>
          </a:xfrm>
          <a:prstGeom prst="rect">
            <a:avLst/>
          </a:prstGeom>
        </p:spPr>
        <p:txBody>
          <a:bodyPr vert="horz" lIns="92093" tIns="46047" rIns="92093" bIns="46047" rtlCol="0" anchor="b"/>
          <a:lstStyle>
            <a:lvl1pPr algn="l">
              <a:defRPr sz="1200"/>
            </a:lvl1pPr>
          </a:lstStyle>
          <a:p>
            <a:endParaRPr lang="en-US"/>
          </a:p>
        </p:txBody>
      </p:sp>
      <p:sp>
        <p:nvSpPr>
          <p:cNvPr id="5" name="Slide Number Placeholder 4"/>
          <p:cNvSpPr>
            <a:spLocks noGrp="1"/>
          </p:cNvSpPr>
          <p:nvPr>
            <p:ph type="sldNum" sz="quarter" idx="3"/>
          </p:nvPr>
        </p:nvSpPr>
        <p:spPr>
          <a:xfrm>
            <a:off x="4143586" y="9119475"/>
            <a:ext cx="3169921" cy="481727"/>
          </a:xfrm>
          <a:prstGeom prst="rect">
            <a:avLst/>
          </a:prstGeom>
        </p:spPr>
        <p:txBody>
          <a:bodyPr vert="horz" lIns="92093" tIns="46047" rIns="92093" bIns="46047" rtlCol="0" anchor="b"/>
          <a:lstStyle>
            <a:lvl1pPr algn="r">
              <a:defRPr sz="1200"/>
            </a:lvl1pPr>
          </a:lstStyle>
          <a:p>
            <a:fld id="{BAED7C79-EC7E-4183-92E4-7FB6F3103531}" type="slidenum">
              <a:rPr lang="en-US" smtClean="0"/>
              <a:t>‹#›</a:t>
            </a:fld>
            <a:endParaRPr lang="en-US"/>
          </a:p>
        </p:txBody>
      </p:sp>
    </p:spTree>
    <p:extLst>
      <p:ext uri="{BB962C8B-B14F-4D97-AF65-F5344CB8AC3E}">
        <p14:creationId xmlns:p14="http://schemas.microsoft.com/office/powerpoint/2010/main" val="71882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8"/>
          </a:xfrm>
          <a:prstGeom prst="rect">
            <a:avLst/>
          </a:prstGeom>
        </p:spPr>
        <p:txBody>
          <a:bodyPr vert="horz" lIns="92093" tIns="46047" rIns="92093" bIns="46047" rtlCol="0"/>
          <a:lstStyle>
            <a:lvl1pPr algn="l">
              <a:defRPr sz="1200"/>
            </a:lvl1pPr>
          </a:lstStyle>
          <a:p>
            <a:endParaRPr lang="en-US"/>
          </a:p>
        </p:txBody>
      </p:sp>
      <p:sp>
        <p:nvSpPr>
          <p:cNvPr id="3" name="Date Placeholder 2"/>
          <p:cNvSpPr>
            <a:spLocks noGrp="1"/>
          </p:cNvSpPr>
          <p:nvPr>
            <p:ph type="dt" idx="1"/>
          </p:nvPr>
        </p:nvSpPr>
        <p:spPr>
          <a:xfrm>
            <a:off x="4143586" y="0"/>
            <a:ext cx="3169921" cy="481728"/>
          </a:xfrm>
          <a:prstGeom prst="rect">
            <a:avLst/>
          </a:prstGeom>
        </p:spPr>
        <p:txBody>
          <a:bodyPr vert="horz" lIns="92093" tIns="46047" rIns="92093" bIns="46047" rtlCol="0"/>
          <a:lstStyle>
            <a:lvl1pPr algn="r">
              <a:defRPr sz="1200"/>
            </a:lvl1pPr>
          </a:lstStyle>
          <a:p>
            <a:fld id="{8AC63567-EF28-49F9-A1AE-F850FE0AB4D4}" type="datetimeFigureOut">
              <a:rPr lang="en-US" smtClean="0"/>
              <a:t>11/23/2021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2093" tIns="46047" rIns="92093" bIns="46047"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2093" tIns="46047" rIns="92093" bIns="460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1" cy="481727"/>
          </a:xfrm>
          <a:prstGeom prst="rect">
            <a:avLst/>
          </a:prstGeom>
        </p:spPr>
        <p:txBody>
          <a:bodyPr vert="horz" lIns="92093" tIns="46047" rIns="92093" bIns="46047" rtlCol="0" anchor="b"/>
          <a:lstStyle>
            <a:lvl1pPr algn="l">
              <a:defRPr sz="1200"/>
            </a:lvl1pPr>
          </a:lstStyle>
          <a:p>
            <a:endParaRPr lang="en-US"/>
          </a:p>
        </p:txBody>
      </p:sp>
      <p:sp>
        <p:nvSpPr>
          <p:cNvPr id="7" name="Slide Number Placeholder 6"/>
          <p:cNvSpPr>
            <a:spLocks noGrp="1"/>
          </p:cNvSpPr>
          <p:nvPr>
            <p:ph type="sldNum" sz="quarter" idx="5"/>
          </p:nvPr>
        </p:nvSpPr>
        <p:spPr>
          <a:xfrm>
            <a:off x="4143586" y="9119475"/>
            <a:ext cx="3169921" cy="481727"/>
          </a:xfrm>
          <a:prstGeom prst="rect">
            <a:avLst/>
          </a:prstGeom>
        </p:spPr>
        <p:txBody>
          <a:bodyPr vert="horz" lIns="92093" tIns="46047" rIns="92093" bIns="46047" rtlCol="0" anchor="b"/>
          <a:lstStyle>
            <a:lvl1pPr algn="r">
              <a:defRPr sz="1200"/>
            </a:lvl1pPr>
          </a:lstStyle>
          <a:p>
            <a:fld id="{05DDD345-544E-475A-B806-F63AE9AC8606}" type="slidenum">
              <a:rPr lang="en-US" smtClean="0"/>
              <a:t>‹#›</a:t>
            </a:fld>
            <a:endParaRPr lang="en-US"/>
          </a:p>
        </p:txBody>
      </p:sp>
    </p:spTree>
    <p:extLst>
      <p:ext uri="{BB962C8B-B14F-4D97-AF65-F5344CB8AC3E}">
        <p14:creationId xmlns:p14="http://schemas.microsoft.com/office/powerpoint/2010/main" val="61406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Hello and </a:t>
            </a:r>
            <a:r>
              <a:rPr lang="en-US" b="1" baseline="0" dirty="0"/>
              <a:t>welcome</a:t>
            </a:r>
            <a:r>
              <a:rPr lang="en-US" baseline="0" dirty="0"/>
              <a:t> everyone to the </a:t>
            </a:r>
            <a:r>
              <a:rPr lang="en-US" b="1" baseline="0" dirty="0"/>
              <a:t>ECOV/SA: Neuro-optometry webinar</a:t>
            </a:r>
            <a:endParaRPr lang="en-US" baseline="0" dirty="0"/>
          </a:p>
          <a:p>
            <a:pPr marL="0" indent="0">
              <a:buFont typeface="Arial" panose="020B0604020202020204" pitchFamily="34" charset="0"/>
              <a:buNone/>
            </a:pPr>
            <a:r>
              <a:rPr lang="en-US" baseline="0" dirty="0"/>
              <a:t>Thank you all for taking the time to attend our event tonight, we’ve had a great response from members, and we really hope you enjoy it.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My name is Chelsea Lane and I’m an Early Career Optometrists Victoria South Australia committee member and a practicing optometrist in regional Victoria. </a:t>
            </a: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In starting the event tonight</a:t>
            </a:r>
            <a:r>
              <a:rPr lang="en-AU" i="1" baseline="0" dirty="0"/>
              <a:t>, I’d like to acknowledge </a:t>
            </a:r>
            <a:r>
              <a:rPr lang="en-AU" i="1" dirty="0"/>
              <a:t>the Traditional Owners of the land on which</a:t>
            </a:r>
            <a:r>
              <a:rPr lang="en-AU" i="1" baseline="0" dirty="0"/>
              <a:t> </a:t>
            </a:r>
            <a:r>
              <a:rPr lang="en-AU" i="1" dirty="0"/>
              <a:t>we meet today. I pay my respects to their Elders, past, present and emerging, and the Aboriginal Elders of other communities who may be here today.</a:t>
            </a:r>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24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Lyn to talk</a:t>
            </a:r>
          </a:p>
        </p:txBody>
      </p:sp>
      <p:sp>
        <p:nvSpPr>
          <p:cNvPr id="4" name="Slide Number Placeholder 3"/>
          <p:cNvSpPr>
            <a:spLocks noGrp="1"/>
          </p:cNvSpPr>
          <p:nvPr>
            <p:ph type="sldNum" sz="quarter" idx="5"/>
          </p:nvPr>
        </p:nvSpPr>
        <p:spPr/>
        <p:txBody>
          <a:bodyPr/>
          <a:lstStyle/>
          <a:p>
            <a:fld id="{05DDD345-544E-475A-B806-F63AE9AC8606}" type="slidenum">
              <a:rPr lang="en-US" smtClean="0"/>
              <a:t>11</a:t>
            </a:fld>
            <a:endParaRPr lang="en-US"/>
          </a:p>
        </p:txBody>
      </p:sp>
    </p:spTree>
    <p:extLst>
      <p:ext uri="{BB962C8B-B14F-4D97-AF65-F5344CB8AC3E}">
        <p14:creationId xmlns:p14="http://schemas.microsoft.com/office/powerpoint/2010/main" val="252169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Lyn to talk</a:t>
            </a:r>
          </a:p>
        </p:txBody>
      </p:sp>
      <p:sp>
        <p:nvSpPr>
          <p:cNvPr id="4" name="Slide Number Placeholder 3"/>
          <p:cNvSpPr>
            <a:spLocks noGrp="1"/>
          </p:cNvSpPr>
          <p:nvPr>
            <p:ph type="sldNum" sz="quarter" idx="5"/>
          </p:nvPr>
        </p:nvSpPr>
        <p:spPr/>
        <p:txBody>
          <a:bodyPr/>
          <a:lstStyle/>
          <a:p>
            <a:fld id="{05DDD345-544E-475A-B806-F63AE9AC8606}" type="slidenum">
              <a:rPr lang="en-US" smtClean="0"/>
              <a:t>12</a:t>
            </a:fld>
            <a:endParaRPr lang="en-US"/>
          </a:p>
        </p:txBody>
      </p:sp>
    </p:spTree>
    <p:extLst>
      <p:ext uri="{BB962C8B-B14F-4D97-AF65-F5344CB8AC3E}">
        <p14:creationId xmlns:p14="http://schemas.microsoft.com/office/powerpoint/2010/main" val="789217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aseline="0" dirty="0">
                <a:solidFill>
                  <a:schemeClr val="tx1"/>
                </a:solidFill>
              </a:rPr>
              <a:t>So that’s it for the ECOV/SA update. </a:t>
            </a:r>
          </a:p>
          <a:p>
            <a:r>
              <a:rPr lang="en-AU" sz="1200" baseline="0" dirty="0">
                <a:solidFill>
                  <a:schemeClr val="tx1"/>
                </a:solidFill>
              </a:rPr>
              <a:t>If</a:t>
            </a:r>
            <a:r>
              <a:rPr lang="en-AU" sz="1200" baseline="0" dirty="0">
                <a:solidFill>
                  <a:srgbClr val="FFFF00"/>
                </a:solidFill>
              </a:rPr>
              <a:t> you have any questions about ECOV/SA please feel free to contact us through our Facebook page or through the OV/SA office.</a:t>
            </a:r>
          </a:p>
          <a:p>
            <a:endParaRPr lang="en-AU" sz="1200" baseline="0" dirty="0">
              <a:solidFill>
                <a:srgbClr val="FFFF00"/>
              </a:solidFill>
            </a:endParaRPr>
          </a:p>
          <a:p>
            <a:r>
              <a:rPr lang="en-AU" sz="1200" baseline="0" dirty="0">
                <a:solidFill>
                  <a:srgbClr val="FFFF00"/>
                </a:solidFill>
              </a:rPr>
              <a:t>Back to Chelsea</a:t>
            </a:r>
          </a:p>
          <a:p>
            <a:endParaRPr lang="en-US" sz="1200" baseline="0" dirty="0">
              <a:solidFill>
                <a:srgbClr val="FFFF00"/>
              </a:solidFill>
            </a:endParaRP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7E6DCCF6-D9C2-48FD-8F21-0DCA7B2A466C}"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368689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Thanks Lyn.</a:t>
            </a:r>
          </a:p>
          <a:p>
            <a:endParaRPr lang="en-AU" b="0" baseline="0" dirty="0"/>
          </a:p>
          <a:p>
            <a:r>
              <a:rPr lang="en-AU" b="0" dirty="0"/>
              <a:t>I’d now like to introduce our guest speakers:</a:t>
            </a:r>
          </a:p>
          <a:p>
            <a:endParaRPr lang="en-US" b="0" dirty="0"/>
          </a:p>
          <a:p>
            <a:pPr algn="l"/>
            <a:r>
              <a:rPr lang="en-AU" sz="1200" b="1" kern="1200" dirty="0">
                <a:solidFill>
                  <a:schemeClr val="tx1"/>
                </a:solidFill>
                <a:effectLst/>
                <a:latin typeface="+mn-lt"/>
                <a:ea typeface="+mn-ea"/>
                <a:cs typeface="+mn-cs"/>
              </a:rPr>
              <a:t>Dr Jeremiah Lin </a:t>
            </a:r>
            <a:r>
              <a:rPr lang="en-US" b="0" i="0" dirty="0">
                <a:solidFill>
                  <a:srgbClr val="292E32"/>
                </a:solidFill>
                <a:effectLst/>
                <a:latin typeface="Roboto" panose="02000000000000000000" pitchFamily="2" charset="0"/>
              </a:rPr>
              <a:t>Jeremiah graduated from Melbourne University in 2009. As an optometrist, he has worked across more than 50 locations in Victoria.</a:t>
            </a:r>
          </a:p>
          <a:p>
            <a:pPr algn="l"/>
            <a:r>
              <a:rPr lang="en-US" b="0" i="0" dirty="0">
                <a:solidFill>
                  <a:srgbClr val="292E32"/>
                </a:solidFill>
                <a:effectLst/>
                <a:latin typeface="Roboto" panose="02000000000000000000" pitchFamily="2" charset="0"/>
              </a:rPr>
              <a:t>His PhD completed in 2018 involved looking at ocular manifestations of neurological disease such as Alzheimer’s disease and common mechanisms in neurodegeneration between the eye and brain. His research interests include the application of retinal electrophysiology and OCTA as biomarkers for disease.</a:t>
            </a:r>
          </a:p>
          <a:p>
            <a:pPr algn="l"/>
            <a:r>
              <a:rPr lang="en-US" b="0" i="0" dirty="0">
                <a:solidFill>
                  <a:srgbClr val="292E32"/>
                </a:solidFill>
                <a:effectLst/>
                <a:latin typeface="Roboto" panose="02000000000000000000" pitchFamily="2" charset="0"/>
              </a:rPr>
              <a:t>Prior to his appointment as senior lecturer at Flinders, he was a clinical teaching instructor and demonstrator at Melbourne University for 10 years.</a:t>
            </a:r>
          </a:p>
          <a:p>
            <a:pPr algn="l"/>
            <a:r>
              <a:rPr lang="en-US" b="0" i="0" dirty="0">
                <a:solidFill>
                  <a:srgbClr val="292E32"/>
                </a:solidFill>
                <a:effectLst/>
                <a:latin typeface="Roboto" panose="02000000000000000000" pitchFamily="2" charset="0"/>
              </a:rPr>
              <a:t>He is currently the Placement Education Coordinator for the optometry program at Flinders and Associate Editor for Optometry Australia’s journal, Clinical and Experimental Optometry.</a:t>
            </a:r>
          </a:p>
          <a:p>
            <a:endParaRPr lang="en-AU" sz="1200" kern="1200" dirty="0">
              <a:solidFill>
                <a:schemeClr val="tx1"/>
              </a:solidFill>
              <a:effectLst/>
              <a:latin typeface="+mn-lt"/>
              <a:ea typeface="+mn-ea"/>
              <a:cs typeface="+mn-cs"/>
            </a:endParaRPr>
          </a:p>
          <a:p>
            <a:pPr algn="l"/>
            <a:r>
              <a:rPr lang="en-AU" sz="1200" b="1" kern="1200" dirty="0">
                <a:solidFill>
                  <a:schemeClr val="tx1"/>
                </a:solidFill>
                <a:effectLst/>
                <a:latin typeface="+mn-lt"/>
                <a:ea typeface="+mn-ea"/>
                <a:cs typeface="+mn-cs"/>
              </a:rPr>
              <a:t>Dr. Rahul Chakrabarti </a:t>
            </a:r>
            <a:r>
              <a:rPr lang="en-US" b="0" i="0" dirty="0">
                <a:solidFill>
                  <a:srgbClr val="292E32"/>
                </a:solidFill>
                <a:effectLst/>
                <a:latin typeface="inherit"/>
              </a:rPr>
              <a:t>Dr Rahul Chakrabarti is a trained general ophthalmologist who completed his medical training at Monash University in Melbourne. Dr Chakrabarti completed his internship and residency at the Royal Melbourne Hospital, his Masters of Surgical Education at the University of Melbourne and his ophthalmology training at the Royal Victorian Eye and Ear Hospital.</a:t>
            </a:r>
            <a:endParaRPr lang="en-US" b="0" i="0" dirty="0">
              <a:solidFill>
                <a:srgbClr val="292E32"/>
              </a:solidFill>
              <a:effectLst/>
              <a:latin typeface="Roboto" panose="02000000000000000000" pitchFamily="2" charset="0"/>
            </a:endParaRPr>
          </a:p>
          <a:p>
            <a:pPr algn="l"/>
            <a:r>
              <a:rPr lang="en-US" b="0" i="0" dirty="0">
                <a:solidFill>
                  <a:srgbClr val="292E32"/>
                </a:solidFill>
                <a:effectLst/>
                <a:latin typeface="inherit"/>
              </a:rPr>
              <a:t>Dr Chakrabarti’s is dedicated to delivering comprehensive management and can perform intra-</a:t>
            </a:r>
            <a:r>
              <a:rPr lang="en-US" b="0" i="0" dirty="0" err="1">
                <a:solidFill>
                  <a:srgbClr val="292E32"/>
                </a:solidFill>
                <a:effectLst/>
                <a:latin typeface="inherit"/>
              </a:rPr>
              <a:t>vitreal</a:t>
            </a:r>
            <a:r>
              <a:rPr lang="en-US" b="0" i="0" dirty="0">
                <a:solidFill>
                  <a:srgbClr val="292E32"/>
                </a:solidFill>
                <a:effectLst/>
                <a:latin typeface="inherit"/>
              </a:rPr>
              <a:t> injections and laser for both glaucoma and retinal conditions. He has additional sub-specialty training in adult and </a:t>
            </a:r>
            <a:r>
              <a:rPr lang="en-US" b="0" i="0" dirty="0" err="1">
                <a:solidFill>
                  <a:srgbClr val="292E32"/>
                </a:solidFill>
                <a:effectLst/>
                <a:latin typeface="inherit"/>
              </a:rPr>
              <a:t>paediatric</a:t>
            </a:r>
            <a:r>
              <a:rPr lang="en-US" b="0" i="0" dirty="0">
                <a:solidFill>
                  <a:srgbClr val="292E32"/>
                </a:solidFill>
                <a:effectLst/>
                <a:latin typeface="inherit"/>
              </a:rPr>
              <a:t> strabismus as well as neuro-ophthalmology, completing his fellowships at the Royal Victorian Eye and Ear Hospital and The Alfred.</a:t>
            </a:r>
            <a:endParaRPr lang="en-US" b="0" i="0" dirty="0">
              <a:solidFill>
                <a:srgbClr val="292E32"/>
              </a:solidFill>
              <a:effectLst/>
              <a:latin typeface="Roboto" panose="02000000000000000000" pitchFamily="2" charset="0"/>
            </a:endParaRPr>
          </a:p>
          <a:p>
            <a:pPr algn="l"/>
            <a:r>
              <a:rPr lang="en-US" b="0" i="0" dirty="0">
                <a:solidFill>
                  <a:srgbClr val="292E32"/>
                </a:solidFill>
                <a:effectLst/>
                <a:latin typeface="inherit"/>
              </a:rPr>
              <a:t>Dr Chakrabarti is one of the first faculty involved with virtual reality cataract surgery stimulation training of eye registrars in Australia. He is a supervisor of Senior Eye Registrars and the chief eye registrars at the Eye and Ear Hospital. </a:t>
            </a:r>
            <a:endParaRPr lang="en-US" b="0" i="0" dirty="0">
              <a:solidFill>
                <a:srgbClr val="292E32"/>
              </a:solidFill>
              <a:effectLst/>
              <a:latin typeface="Roboto" panose="02000000000000000000" pitchFamily="2"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welcome Dr Jeremiah Lim and Dr Rahul Chakrabarti</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their presentation: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a:t>
            </a:r>
            <a:r>
              <a:rPr lang="en-US" sz="1200" kern="1200" baseline="0" dirty="0">
                <a:solidFill>
                  <a:schemeClr val="tx1"/>
                </a:solidFill>
                <a:effectLst/>
                <a:latin typeface="+mn-lt"/>
                <a:ea typeface="+mn-ea"/>
                <a:cs typeface="+mn-cs"/>
              </a:rPr>
              <a:t> like to now invite questions from the audience.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Once finished:  I would like to thank both our speakers Rebekah </a:t>
            </a:r>
            <a:r>
              <a:rPr lang="en-US" sz="1200" kern="1200" baseline="0" dirty="0" err="1">
                <a:solidFill>
                  <a:schemeClr val="tx1"/>
                </a:solidFill>
                <a:effectLst/>
                <a:latin typeface="+mn-lt"/>
                <a:ea typeface="+mn-ea"/>
                <a:cs typeface="+mn-cs"/>
              </a:rPr>
              <a:t>Hopps</a:t>
            </a:r>
            <a:r>
              <a:rPr lang="en-US" sz="1200" kern="1200" baseline="0" dirty="0">
                <a:solidFill>
                  <a:schemeClr val="tx1"/>
                </a:solidFill>
                <a:effectLst/>
                <a:latin typeface="+mn-lt"/>
                <a:ea typeface="+mn-ea"/>
                <a:cs typeface="+mn-cs"/>
              </a:rPr>
              <a:t> and Dr Paul </a:t>
            </a:r>
            <a:r>
              <a:rPr lang="en-US" sz="1200" kern="1200" baseline="0" dirty="0" err="1">
                <a:solidFill>
                  <a:schemeClr val="tx1"/>
                </a:solidFill>
                <a:effectLst/>
                <a:latin typeface="+mn-lt"/>
                <a:ea typeface="+mn-ea"/>
                <a:cs typeface="+mn-cs"/>
              </a:rPr>
              <a:t>Athansiov</a:t>
            </a:r>
            <a:r>
              <a:rPr lang="en-US" sz="1200" kern="1200" baseline="0" dirty="0">
                <a:solidFill>
                  <a:schemeClr val="tx1"/>
                </a:solidFill>
                <a:effectLst/>
                <a:latin typeface="+mn-lt"/>
                <a:ea typeface="+mn-ea"/>
                <a:cs typeface="+mn-cs"/>
              </a:rPr>
              <a:t> </a:t>
            </a:r>
            <a:r>
              <a:rPr lang="en-US" baseline="0" dirty="0"/>
              <a:t>who have provided really interesting and thought provoking presentations –thank you!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DDD345-544E-475A-B806-F63AE9AC8606}" type="slidenum">
              <a:rPr lang="en-US" smtClean="0"/>
              <a:t>14</a:t>
            </a:fld>
            <a:endParaRPr lang="en-US"/>
          </a:p>
        </p:txBody>
      </p:sp>
    </p:spTree>
    <p:extLst>
      <p:ext uri="{BB962C8B-B14F-4D97-AF65-F5344CB8AC3E}">
        <p14:creationId xmlns:p14="http://schemas.microsoft.com/office/powerpoint/2010/main" val="1087729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Please note you will be required to participate in the breakout sessions by turning on your cameras and microphones to receive interactive hours.</a:t>
            </a:r>
            <a:endParaRPr lang="en-AU" b="0" baseline="0" dirty="0"/>
          </a:p>
        </p:txBody>
      </p:sp>
      <p:sp>
        <p:nvSpPr>
          <p:cNvPr id="4" name="Slide Number Placeholder 3"/>
          <p:cNvSpPr>
            <a:spLocks noGrp="1"/>
          </p:cNvSpPr>
          <p:nvPr>
            <p:ph type="sldNum" sz="quarter" idx="10"/>
          </p:nvPr>
        </p:nvSpPr>
        <p:spPr/>
        <p:txBody>
          <a:bodyPr/>
          <a:lstStyle/>
          <a:p>
            <a:fld id="{05DDD345-544E-475A-B806-F63AE9AC8606}" type="slidenum">
              <a:rPr lang="en-US" smtClean="0"/>
              <a:t>15</a:t>
            </a:fld>
            <a:endParaRPr lang="en-US"/>
          </a:p>
        </p:txBody>
      </p:sp>
    </p:spTree>
    <p:extLst>
      <p:ext uri="{BB962C8B-B14F-4D97-AF65-F5344CB8AC3E}">
        <p14:creationId xmlns:p14="http://schemas.microsoft.com/office/powerpoint/2010/main" val="346528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it for this evening.</a:t>
            </a:r>
            <a:r>
              <a:rPr lang="en-US" baseline="0" dirty="0"/>
              <a:t> </a:t>
            </a:r>
          </a:p>
          <a:p>
            <a:endParaRPr lang="en-US" baseline="0" dirty="0"/>
          </a:p>
          <a:p>
            <a:r>
              <a:rPr lang="en-US" b="1" dirty="0"/>
              <a:t>Thank</a:t>
            </a:r>
            <a:r>
              <a:rPr lang="en-US" b="1" baseline="0" dirty="0"/>
              <a:t> you everyone </a:t>
            </a:r>
            <a:r>
              <a:rPr lang="en-US" baseline="0" dirty="0"/>
              <a:t>for being part of tonight’s event. It’s been a fantastic event and I really hope you’ve enjoyed it.</a:t>
            </a:r>
          </a:p>
          <a:p>
            <a:endParaRPr lang="en-US" baseline="0" dirty="0"/>
          </a:p>
          <a:p>
            <a:r>
              <a:rPr lang="en-US" baseline="0" dirty="0"/>
              <a:t>Can I please also ask you to complete an evaluation form before you leave tonight.  It is found online with a link sent to you via email confirmation from Lisa Busuttil on Thursday last week. We genuinely use the information to help develop and refine other CPD events – so please if you could take the time to complete it, we would really appreciate it.</a:t>
            </a:r>
          </a:p>
          <a:p>
            <a:endParaRPr lang="en-US" baseline="0" dirty="0"/>
          </a:p>
          <a:p>
            <a:r>
              <a:rPr lang="en-US" baseline="0" dirty="0"/>
              <a:t>I hope you all have a fantastic rest of the evening. Stay safe, stay well and we look forward to seeing you all again soon. Good night.</a:t>
            </a:r>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t>16</a:t>
            </a:fld>
            <a:endParaRPr lang="en-US"/>
          </a:p>
        </p:txBody>
      </p:sp>
    </p:spTree>
    <p:extLst>
      <p:ext uri="{BB962C8B-B14F-4D97-AF65-F5344CB8AC3E}">
        <p14:creationId xmlns:p14="http://schemas.microsoft.com/office/powerpoint/2010/main" val="259534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On the screen is a the overview of tonight’s program.  </a:t>
            </a:r>
          </a:p>
          <a:p>
            <a:endParaRPr lang="en-AU" baseline="0" dirty="0"/>
          </a:p>
          <a:p>
            <a:r>
              <a:rPr lang="en-AU" baseline="0" dirty="0"/>
              <a:t>Just confirming that there are </a:t>
            </a:r>
            <a:r>
              <a:rPr lang="en-AU" b="1" baseline="0" dirty="0"/>
              <a:t>2.5 Therapeutic Interactive CPD Hours </a:t>
            </a:r>
            <a:r>
              <a:rPr lang="en-AU" baseline="0" dirty="0"/>
              <a:t>(if you complete assessment) for this evening, or 2 Therapeutic Interactive CPD Hours without assessment.</a:t>
            </a:r>
          </a:p>
          <a:p>
            <a:endParaRPr lang="en-US" baseline="0"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159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our learning</a:t>
            </a:r>
            <a:r>
              <a:rPr lang="en-US" baseline="0" dirty="0"/>
              <a:t> objectives for the event this evening. </a:t>
            </a:r>
          </a:p>
          <a:p>
            <a:endParaRPr lang="en-US" baseline="0" dirty="0"/>
          </a:p>
          <a:p>
            <a:r>
              <a:rPr lang="en-US" baseline="0" dirty="0"/>
              <a:t>I won’t read them out as you will have seen them on the website already. </a:t>
            </a:r>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4161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 now going to go through how to complete your CPD attendance and assessment for tonight’s event. </a:t>
            </a:r>
          </a:p>
          <a:p>
            <a:endParaRPr lang="en-US" baseline="0" dirty="0"/>
          </a:p>
          <a:p>
            <a:r>
              <a:rPr lang="en-US" baseline="0" dirty="0"/>
              <a:t>If you can pull out your phone and get it all setup now, that would be great.</a:t>
            </a:r>
          </a:p>
          <a:p>
            <a:endParaRPr lang="en-US" baseline="0" dirty="0"/>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Open your browser and go to </a:t>
            </a:r>
            <a:r>
              <a:rPr lang="en-AU" sz="1200" b="1" dirty="0">
                <a:solidFill>
                  <a:srgbClr val="00B0F0"/>
                </a:solidFill>
                <a:ea typeface="Calibri" panose="020F0502020204030204" pitchFamily="34" charset="0"/>
                <a:cs typeface="Arial" panose="020B0604020202020204" pitchFamily="34" charset="0"/>
              </a:rPr>
              <a:t>elitecpd.optometry.org.au</a:t>
            </a:r>
            <a:endParaRPr lang="en-US" sz="1200" b="1" dirty="0">
              <a:solidFill>
                <a:srgbClr val="00B0F0"/>
              </a:solidFill>
              <a:ea typeface="Calibri" panose="020F0502020204030204" pitchFamily="34" charset="0"/>
              <a:cs typeface="Arial" panose="020B0604020202020204" pitchFamily="34" charset="0"/>
            </a:endParaRPr>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Log in using your OA member number </a:t>
            </a:r>
            <a:r>
              <a:rPr lang="en-AU" sz="1200" dirty="0" err="1">
                <a:ea typeface="Calibri" panose="020F0502020204030204" pitchFamily="34" charset="0"/>
                <a:cs typeface="Arial" panose="020B0604020202020204" pitchFamily="34" charset="0"/>
              </a:rPr>
              <a:t>eg</a:t>
            </a:r>
            <a:r>
              <a:rPr lang="en-AU" sz="1200" dirty="0">
                <a:ea typeface="Calibri" panose="020F0502020204030204" pitchFamily="34" charset="0"/>
                <a:cs typeface="Arial" panose="020B0604020202020204" pitchFamily="34" charset="0"/>
              </a:rPr>
              <a:t> MXXXXXX</a:t>
            </a:r>
            <a:endParaRPr lang="en-US" sz="1200" dirty="0">
              <a:ea typeface="Calibri" panose="020F0502020204030204" pitchFamily="34" charset="0"/>
              <a:cs typeface="Arial" panose="020B0604020202020204" pitchFamily="34" charset="0"/>
            </a:endParaRPr>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Password is your OA member password </a:t>
            </a:r>
          </a:p>
          <a:p>
            <a:endParaRPr lang="en-US" baseline="0"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1196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you will be taken to the </a:t>
            </a:r>
            <a:r>
              <a:rPr lang="en-US" b="1" baseline="0" dirty="0"/>
              <a:t>dashboard page: </a:t>
            </a:r>
          </a:p>
          <a:p>
            <a:endParaRPr lang="en-US" baseline="0" dirty="0"/>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Choose </a:t>
            </a:r>
            <a:r>
              <a:rPr lang="en-AU" sz="1200" b="1" dirty="0">
                <a:ea typeface="Calibri" panose="020F0502020204030204" pitchFamily="34" charset="0"/>
                <a:cs typeface="Arial" panose="020B0604020202020204" pitchFamily="34" charset="0"/>
              </a:rPr>
              <a:t>“</a:t>
            </a:r>
            <a:r>
              <a:rPr lang="en-AU" sz="1200" b="1" dirty="0">
                <a:solidFill>
                  <a:srgbClr val="FF0000"/>
                </a:solidFill>
                <a:ea typeface="Calibri" panose="020F0502020204030204" pitchFamily="34" charset="0"/>
                <a:cs typeface="Arial" panose="020B0604020202020204" pitchFamily="34" charset="0"/>
              </a:rPr>
              <a:t>EC</a:t>
            </a:r>
            <a:r>
              <a:rPr lang="en-US" sz="1200" b="1" dirty="0">
                <a:solidFill>
                  <a:srgbClr val="FF0000"/>
                </a:solidFill>
                <a:ea typeface="Calibri" panose="020F0502020204030204" pitchFamily="34" charset="0"/>
                <a:cs typeface="Arial" panose="020B0604020202020204" pitchFamily="34" charset="0"/>
              </a:rPr>
              <a:t>OV/SA Neuro-Optometry Seminar” (need to check this)</a:t>
            </a:r>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Click on blue box to the right with the arrow, then click on the black and white PEN icon on right to record attendance, questions then appear</a:t>
            </a:r>
          </a:p>
          <a:p>
            <a:endParaRPr lang="en-US" baseline="0" dirty="0"/>
          </a:p>
          <a:p>
            <a:r>
              <a:rPr lang="en-US" baseline="0" dirty="0"/>
              <a:t>Just a reminder that you will have one week to complete assessment. So you can do it tonight if you want to, or sometime in the next week, but you need to submit your responses before next Monday. </a:t>
            </a:r>
          </a:p>
          <a:p>
            <a:endParaRPr lang="en-US" baseline="0" dirty="0"/>
          </a:p>
          <a:p>
            <a:r>
              <a:rPr lang="en-US" baseline="0" dirty="0"/>
              <a:t>If you’ve had any trouble logging in or following these instructions, please raise your hand and one of our committee members will try and assist you. Alternatively if we can’t sort it out for you tonight, contact the OV/SA office in the morning by phone or email, and they will be able to assist you.</a:t>
            </a:r>
          </a:p>
          <a:p>
            <a:endParaRPr lang="en-US" baseline="0" dirty="0"/>
          </a:p>
          <a:p>
            <a:r>
              <a:rPr lang="en-US" baseline="0" dirty="0"/>
              <a:t>Now I’m going to pass you onto Lyn</a:t>
            </a:r>
            <a:endParaRPr lang="en-AU" baseline="0"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0796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Hello everyone, my name’s Lyn Hsieh, and I’d like to provide you with a quick update on some of ECOV/SA’s recent work, that we’ve undertaken on behalf of our members.  </a:t>
            </a:r>
          </a:p>
          <a:p>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934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t>Just as a bit of background, </a:t>
            </a:r>
            <a:r>
              <a:rPr lang="en-AU" sz="1200" b="1" dirty="0"/>
              <a:t>ECOV/SA</a:t>
            </a:r>
            <a:r>
              <a:rPr lang="en-AU" sz="1200" b="1" baseline="0" dirty="0"/>
              <a:t> </a:t>
            </a:r>
            <a:r>
              <a:rPr lang="en-AU" sz="1200" baseline="0" dirty="0"/>
              <a:t>i</a:t>
            </a:r>
            <a:r>
              <a:rPr lang="en-AU" sz="1200" dirty="0"/>
              <a:t>s a committee within </a:t>
            </a:r>
            <a:r>
              <a:rPr lang="en-AU" sz="1200" b="1" dirty="0"/>
              <a:t>OV/SA </a:t>
            </a:r>
            <a:r>
              <a:rPr lang="en-AU" sz="1200" dirty="0"/>
              <a:t>and </a:t>
            </a:r>
            <a:r>
              <a:rPr lang="en-AU" sz="1200" baseline="0" dirty="0"/>
              <a:t>is made up of early career optometrists who are practising in Victoria and South Australia. </a:t>
            </a:r>
          </a:p>
          <a:p>
            <a:endParaRPr lang="en-AU" sz="1200" dirty="0"/>
          </a:p>
          <a:p>
            <a:r>
              <a:rPr lang="en-AU" sz="1200" dirty="0"/>
              <a:t>As you will already know, we </a:t>
            </a:r>
            <a:r>
              <a:rPr lang="en-AU" sz="1200" baseline="0" dirty="0"/>
              <a:t>deliver </a:t>
            </a:r>
            <a:r>
              <a:rPr lang="en-AU" sz="1200" b="1" dirty="0"/>
              <a:t>CPD seminars </a:t>
            </a:r>
            <a:r>
              <a:rPr lang="en-AU" sz="1200" dirty="0"/>
              <a:t>(like the one tonight) that are specific to the needs of early career optometrists. </a:t>
            </a:r>
            <a:r>
              <a:rPr lang="en-AU" sz="1200" baseline="0" dirty="0"/>
              <a:t>This is the last ECO specific event for this year, but we’re looking forward to seeing you all at our 2022 events – with details available over the coming months.</a:t>
            </a:r>
          </a:p>
          <a:p>
            <a:endParaRPr lang="en-AU" sz="1200" baseline="0" dirty="0"/>
          </a:p>
          <a:p>
            <a:r>
              <a:rPr lang="en-AU" sz="1200" baseline="0" dirty="0"/>
              <a:t>Don’t forget that as part of the </a:t>
            </a:r>
            <a:r>
              <a:rPr lang="en-AU" sz="1200" b="1" baseline="0" dirty="0"/>
              <a:t>new OBA CPD requirements </a:t>
            </a:r>
            <a:r>
              <a:rPr lang="en-AU" sz="1200" baseline="0" dirty="0"/>
              <a:t>there is a requirement for optometrists to develop a </a:t>
            </a:r>
            <a:r>
              <a:rPr lang="en-AU" sz="1200" b="1" baseline="0" dirty="0"/>
              <a:t>CPD Learning Plan</a:t>
            </a:r>
            <a:r>
              <a:rPr lang="en-AU" sz="1200" baseline="0" dirty="0"/>
              <a:t>. </a:t>
            </a:r>
          </a:p>
          <a:p>
            <a:r>
              <a:rPr lang="en-AU" sz="1200" baseline="0" dirty="0"/>
              <a:t>OA has developed an online tool to make this simple and easy – and it’s integrated with all the events on the OA website, which will include all the ECOV/SA events for 2022 once we have them finalised. </a:t>
            </a:r>
          </a:p>
          <a:p>
            <a:r>
              <a:rPr lang="en-AU" sz="1200" baseline="0" dirty="0"/>
              <a:t>We hope this will make it easy for you to plan ahead. You can check out the new learning plan template by visiting the Institute of Excellence on the OA website.</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Our </a:t>
            </a:r>
            <a:r>
              <a:rPr lang="en-AU" sz="1200" b="1" dirty="0"/>
              <a:t>Regional</a:t>
            </a:r>
            <a:r>
              <a:rPr lang="en-AU" sz="1200" dirty="0"/>
              <a:t> </a:t>
            </a:r>
            <a:r>
              <a:rPr lang="en-AU" sz="1200" b="1" dirty="0"/>
              <a:t>Peer Mentoring events </a:t>
            </a:r>
            <a:r>
              <a:rPr lang="en-AU" sz="1200" dirty="0"/>
              <a:t>had been on hold during most</a:t>
            </a:r>
            <a:r>
              <a:rPr lang="en-AU" sz="1200" baseline="0" dirty="0"/>
              <a:t> of 2020 and 2021 due to the COVID-19 pandemic. However we are hoping we’ll have these back on track in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endParaRPr lang="en-AU" sz="1200" dirty="0"/>
          </a:p>
          <a:p>
            <a:endParaRPr lang="en-AU" sz="1200" dirty="0"/>
          </a:p>
        </p:txBody>
      </p:sp>
      <p:sp>
        <p:nvSpPr>
          <p:cNvPr id="4" name="Slide Number Placeholder 3"/>
          <p:cNvSpPr>
            <a:spLocks noGrp="1"/>
          </p:cNvSpPr>
          <p:nvPr>
            <p:ph type="sldNum" sz="quarter" idx="10"/>
          </p:nvPr>
        </p:nvSpPr>
        <p:spPr/>
        <p:txBody>
          <a:bodyPr/>
          <a:lstStyle/>
          <a:p>
            <a:fld id="{05DDD345-544E-475A-B806-F63AE9AC8606}" type="slidenum">
              <a:rPr lang="en-US" smtClean="0"/>
              <a:t>8</a:t>
            </a:fld>
            <a:endParaRPr lang="en-US"/>
          </a:p>
        </p:txBody>
      </p:sp>
    </p:spTree>
    <p:extLst>
      <p:ext uri="{BB962C8B-B14F-4D97-AF65-F5344CB8AC3E}">
        <p14:creationId xmlns:p14="http://schemas.microsoft.com/office/powerpoint/2010/main" val="367804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Don’t forget that our </a:t>
            </a:r>
            <a:r>
              <a:rPr lang="en-AU" sz="1200" b="1" baseline="0" dirty="0"/>
              <a:t>Key Performance Indicators </a:t>
            </a:r>
            <a:r>
              <a:rPr lang="en-AU" sz="1200" baseline="0" dirty="0"/>
              <a:t>resource is available online for members and well worth a read.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The Optometry Australia website is very comprehensive and sometimes it can be a bit hard to find what you’re looking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But if you type in “KPI” into the search function it will take you to the Human Resources and workplace relations page, and the pdf is down the bottom under resources. </a:t>
            </a:r>
          </a:p>
          <a:p>
            <a:endParaRPr lang="en-AU" sz="1200" baseline="0" dirty="0">
              <a:solidFill>
                <a:schemeClr val="tx1"/>
              </a:solidFill>
            </a:endParaRPr>
          </a:p>
          <a:p>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t>9</a:t>
            </a:fld>
            <a:endParaRPr lang="en-US"/>
          </a:p>
        </p:txBody>
      </p:sp>
    </p:spTree>
    <p:extLst>
      <p:ext uri="{BB962C8B-B14F-4D97-AF65-F5344CB8AC3E}">
        <p14:creationId xmlns:p14="http://schemas.microsoft.com/office/powerpoint/2010/main" val="361192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wanted to provide you with a quick</a:t>
            </a:r>
            <a:r>
              <a:rPr lang="en-US" baseline="0" dirty="0"/>
              <a:t> report back on some of the key findings from a recent survey that we conducted of early career optometrists, to help inform our contribution to the recent OA National ECO Think Tank meeting that a couple of our committee members attended</a:t>
            </a:r>
          </a:p>
          <a:p>
            <a:endParaRPr lang="en-US" baseline="0" dirty="0"/>
          </a:p>
          <a:p>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t>10</a:t>
            </a:fld>
            <a:endParaRPr lang="en-US"/>
          </a:p>
        </p:txBody>
      </p:sp>
    </p:spTree>
    <p:extLst>
      <p:ext uri="{BB962C8B-B14F-4D97-AF65-F5344CB8AC3E}">
        <p14:creationId xmlns:p14="http://schemas.microsoft.com/office/powerpoint/2010/main" val="1053277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ark Title 1">
    <p:spTree>
      <p:nvGrpSpPr>
        <p:cNvPr id="1" name=""/>
        <p:cNvGrpSpPr/>
        <p:nvPr/>
      </p:nvGrpSpPr>
      <p:grpSpPr>
        <a:xfrm>
          <a:off x="0" y="0"/>
          <a:ext cx="0" cy="0"/>
          <a:chOff x="0" y="0"/>
          <a:chExt cx="0" cy="0"/>
        </a:xfrm>
      </p:grpSpPr>
      <p:pic>
        <p:nvPicPr>
          <p:cNvPr id="4098" name="Picture 2" descr="I:\Marketing\Design &amp; Video\6 - June 2018\2018.06.14 Webcast PPT template\Images\Blue curve backing_Variant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1997"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941169"/>
            <a:ext cx="9121013"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661248"/>
            <a:ext cx="9121013" cy="481608"/>
          </a:xfrm>
        </p:spPr>
        <p:txBody>
          <a:bodyPr>
            <a:normAutofit/>
          </a:bodyPr>
          <a:lstStyle>
            <a:lvl1pPr marL="0" indent="0" algn="l">
              <a:buNone/>
              <a:defRPr sz="3200" b="0">
                <a:solidFill>
                  <a:schemeClr val="bg1"/>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pic>
        <p:nvPicPr>
          <p:cNvPr id="409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6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Image Title 4">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rgbClr val="00285A"/>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rgbClr val="00285A"/>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20925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Image Title 5">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111377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Image Title 6">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08234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8" name="Rectangle 7"/>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2" name="Title 1"/>
          <p:cNvSpPr>
            <a:spLocks noGrp="1"/>
          </p:cNvSpPr>
          <p:nvPr>
            <p:ph type="ctrTitle"/>
          </p:nvPr>
        </p:nvSpPr>
        <p:spPr>
          <a:xfrm>
            <a:off x="1487488" y="2996953"/>
            <a:ext cx="912101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12101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
        <p:nvSpPr>
          <p:cNvPr id="7"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6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Logo Blank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6" y="1124744"/>
            <a:ext cx="969567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948069" y="1988841"/>
            <a:ext cx="9660432" cy="4137323"/>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ne 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1124744"/>
            <a:ext cx="9888399"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948070" y="1988841"/>
            <a:ext cx="9852453" cy="4137323"/>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Tree>
    <p:extLst>
      <p:ext uri="{BB962C8B-B14F-4D97-AF65-F5344CB8AC3E}">
        <p14:creationId xmlns:p14="http://schemas.microsoft.com/office/powerpoint/2010/main" val="87726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Logo Blank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1124744"/>
            <a:ext cx="9661073" cy="720080"/>
          </a:xfrm>
        </p:spPr>
        <p:txBody>
          <a:bodyPr/>
          <a:lstStyle>
            <a:lvl1pPr>
              <a:defRPr>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963315" y="1988841"/>
            <a:ext cx="4940664"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4032" y="1988841"/>
            <a:ext cx="4416491"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3"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7" name="Rectangle 6"/>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8"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78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One Logo Two Content">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6"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911425" y="1124744"/>
            <a:ext cx="9661073" cy="720080"/>
          </a:xfrm>
        </p:spPr>
        <p:txBody>
          <a:bodyPr/>
          <a:lstStyle>
            <a:lvl1pPr>
              <a:defRPr>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963315" y="1988841"/>
            <a:ext cx="4940664"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4032" y="1988841"/>
            <a:ext cx="4416491"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999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Logo Half Image 1">
    <p:spTree>
      <p:nvGrpSpPr>
        <p:cNvPr id="1" name=""/>
        <p:cNvGrpSpPr/>
        <p:nvPr/>
      </p:nvGrpSpPr>
      <p:grpSpPr>
        <a:xfrm>
          <a:off x="0" y="0"/>
          <a:ext cx="0" cy="0"/>
          <a:chOff x="0" y="0"/>
          <a:chExt cx="0" cy="0"/>
        </a:xfrm>
      </p:grpSpPr>
      <p:sp>
        <p:nvSpPr>
          <p:cNvPr id="2" name="Title 1"/>
          <p:cNvSpPr>
            <a:spLocks noGrp="1"/>
          </p:cNvSpPr>
          <p:nvPr>
            <p:ph type="title"/>
          </p:nvPr>
        </p:nvSpPr>
        <p:spPr>
          <a:xfrm>
            <a:off x="5114528" y="1131591"/>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084852"/>
            <a:ext cx="5664629" cy="4041312"/>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pic>
        <p:nvPicPr>
          <p:cNvPr id="5123" name="Picture 3" descr="I:\Brand elements\Templates\Optometry Australia\PowerPoint\Elements\Widescreen 2018 images\OA002-Screen_Res123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25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Logo Half Image 1">
    <p:spTree>
      <p:nvGrpSpPr>
        <p:cNvPr id="1" name=""/>
        <p:cNvGrpSpPr/>
        <p:nvPr/>
      </p:nvGrpSpPr>
      <p:grpSpPr>
        <a:xfrm>
          <a:off x="0" y="0"/>
          <a:ext cx="0" cy="0"/>
          <a:chOff x="0" y="0"/>
          <a:chExt cx="0" cy="0"/>
        </a:xfrm>
      </p:grpSpPr>
      <p:sp>
        <p:nvSpPr>
          <p:cNvPr id="2" name="Title 1"/>
          <p:cNvSpPr>
            <a:spLocks noGrp="1"/>
          </p:cNvSpPr>
          <p:nvPr>
            <p:ph type="title"/>
          </p:nvPr>
        </p:nvSpPr>
        <p:spPr>
          <a:xfrm>
            <a:off x="5114528" y="1508787"/>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468895"/>
            <a:ext cx="5664629" cy="3657269"/>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pic>
        <p:nvPicPr>
          <p:cNvPr id="5123" name="Picture 3" descr="I:\Brand elements\Templates\Optometry Australia\PowerPoint\Elements\Widescreen 2018 images\OA002-Screen_Res123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1"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9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Title 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1487488" y="4941169"/>
            <a:ext cx="9025003"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9" name="Subtitle 2"/>
          <p:cNvSpPr>
            <a:spLocks noGrp="1"/>
          </p:cNvSpPr>
          <p:nvPr>
            <p:ph type="subTitle" idx="1"/>
          </p:nvPr>
        </p:nvSpPr>
        <p:spPr>
          <a:xfrm>
            <a:off x="1487488" y="5661248"/>
            <a:ext cx="9025003" cy="481608"/>
          </a:xfrm>
        </p:spPr>
        <p:txBody>
          <a:bodyPr>
            <a:normAutofit/>
          </a:bodyPr>
          <a:lstStyle>
            <a:lvl1pPr marL="0" indent="0" algn="l">
              <a:buNone/>
              <a:defRPr sz="3200" b="0">
                <a:solidFill>
                  <a:schemeClr val="bg1"/>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86221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Logo Half Image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pic>
        <p:nvPicPr>
          <p:cNvPr id="512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33" r="46222"/>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5114528" y="1131591"/>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10" name="Content Placeholder 2"/>
          <p:cNvSpPr>
            <a:spLocks noGrp="1"/>
          </p:cNvSpPr>
          <p:nvPr>
            <p:ph idx="1"/>
          </p:nvPr>
        </p:nvSpPr>
        <p:spPr>
          <a:xfrm>
            <a:off x="5135893" y="2084852"/>
            <a:ext cx="5664629" cy="4041312"/>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13693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Logo Half Image 2">
    <p:spTree>
      <p:nvGrpSpPr>
        <p:cNvPr id="1" name=""/>
        <p:cNvGrpSpPr/>
        <p:nvPr/>
      </p:nvGrpSpPr>
      <p:grpSpPr>
        <a:xfrm>
          <a:off x="0" y="0"/>
          <a:ext cx="0" cy="0"/>
          <a:chOff x="0" y="0"/>
          <a:chExt cx="0" cy="0"/>
        </a:xfrm>
      </p:grpSpPr>
      <p:sp>
        <p:nvSpPr>
          <p:cNvPr id="2" name="Title 1"/>
          <p:cNvSpPr>
            <a:spLocks noGrp="1"/>
          </p:cNvSpPr>
          <p:nvPr>
            <p:ph type="title"/>
          </p:nvPr>
        </p:nvSpPr>
        <p:spPr>
          <a:xfrm>
            <a:off x="5114528" y="1508787"/>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468895"/>
            <a:ext cx="5664629" cy="3657269"/>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0" name="Rectangle 9"/>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1"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333" r="46222"/>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5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Logo Blank 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24" y="1124744"/>
            <a:ext cx="9697077" cy="720080"/>
          </a:xfrm>
        </p:spPr>
        <p:txBody>
          <a:bodyPr>
            <a:normAutofit/>
          </a:bodyPr>
          <a:lstStyle>
            <a:lvl1pPr>
              <a:defRPr sz="4000">
                <a:effectLst/>
                <a:latin typeface="Arial" panose="020B0604020202020204" pitchFamily="34" charset="0"/>
              </a:defRPr>
            </a:lvl1pPr>
          </a:lstStyle>
          <a:p>
            <a:r>
              <a:rPr lang="en-US"/>
              <a:t>Click to edit Master title style</a:t>
            </a:r>
            <a:endParaRPr lang="en-AU" dirty="0"/>
          </a:p>
        </p:txBody>
      </p:sp>
      <p:sp>
        <p:nvSpPr>
          <p:cNvPr id="11"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66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ne Logo Title Only">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911424" y="1124744"/>
            <a:ext cx="9697077" cy="720080"/>
          </a:xfrm>
        </p:spPr>
        <p:txBody>
          <a:bodyPr>
            <a:normAutofit/>
          </a:bodyPr>
          <a:lstStyle>
            <a:lvl1pPr>
              <a:defRPr sz="4000">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847726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Logo Blank">
    <p:spTree>
      <p:nvGrpSpPr>
        <p:cNvPr id="1" name=""/>
        <p:cNvGrpSpPr/>
        <p:nvPr/>
      </p:nvGrpSpPr>
      <p:grpSpPr>
        <a:xfrm>
          <a:off x="0" y="0"/>
          <a:ext cx="0" cy="0"/>
          <a:chOff x="0" y="0"/>
          <a:chExt cx="0" cy="0"/>
        </a:xfrm>
      </p:grpSpPr>
      <p:sp>
        <p:nvSpPr>
          <p:cNvPr id="4" name="Rectangle 3"/>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5"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6" name="Picture 2" descr="I:\Marketing\Design &amp; Video\Resources\Logos\Optometry Australia\Corporate\PNG\Optometry-Aust-FI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60363" y="260648"/>
            <a:ext cx="1110719" cy="87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69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061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Logo Blank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4" y="1124744"/>
            <a:ext cx="4992553" cy="720080"/>
          </a:xfrm>
        </p:spPr>
        <p:txBody>
          <a:bodyPr anchor="b"/>
          <a:lstStyle>
            <a:lvl1pPr algn="l">
              <a:defRPr sz="2667" b="1"/>
            </a:lvl1pPr>
          </a:lstStyle>
          <a:p>
            <a:r>
              <a:rPr lang="en-US"/>
              <a:t>Click to edit Master title style</a:t>
            </a:r>
            <a:endParaRPr lang="en-AU" dirty="0"/>
          </a:p>
        </p:txBody>
      </p:sp>
      <p:sp>
        <p:nvSpPr>
          <p:cNvPr id="3" name="Content Placeholder 2"/>
          <p:cNvSpPr>
            <a:spLocks noGrp="1"/>
          </p:cNvSpPr>
          <p:nvPr>
            <p:ph idx="1"/>
          </p:nvPr>
        </p:nvSpPr>
        <p:spPr>
          <a:xfrm>
            <a:off x="4847862" y="1988841"/>
            <a:ext cx="5623220" cy="4137323"/>
          </a:xfrm>
        </p:spPr>
        <p:txBody>
          <a:bodyPr/>
          <a:lstStyle>
            <a:lvl1pPr>
              <a:defRPr sz="2400"/>
            </a:lvl1pPr>
            <a:lvl2pPr>
              <a:defRPr sz="2133"/>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988841"/>
            <a:ext cx="3854219" cy="413732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2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ne Logo Content with Caption">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9"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623394" y="1124744"/>
            <a:ext cx="4992553" cy="720080"/>
          </a:xfrm>
        </p:spPr>
        <p:txBody>
          <a:bodyPr anchor="b"/>
          <a:lstStyle>
            <a:lvl1pPr algn="l">
              <a:defRPr sz="2667" b="1"/>
            </a:lvl1pPr>
          </a:lstStyle>
          <a:p>
            <a:r>
              <a:rPr lang="en-US"/>
              <a:t>Click to edit Master title style</a:t>
            </a:r>
            <a:endParaRPr lang="en-AU" dirty="0"/>
          </a:p>
        </p:txBody>
      </p:sp>
      <p:sp>
        <p:nvSpPr>
          <p:cNvPr id="3" name="Content Placeholder 2"/>
          <p:cNvSpPr>
            <a:spLocks noGrp="1"/>
          </p:cNvSpPr>
          <p:nvPr>
            <p:ph idx="1"/>
          </p:nvPr>
        </p:nvSpPr>
        <p:spPr>
          <a:xfrm>
            <a:off x="4847861" y="1988841"/>
            <a:ext cx="5760640" cy="4137323"/>
          </a:xfrm>
        </p:spPr>
        <p:txBody>
          <a:bodyPr/>
          <a:lstStyle>
            <a:lvl1pPr>
              <a:defRPr sz="2400"/>
            </a:lvl1pPr>
            <a:lvl2pPr>
              <a:defRPr sz="2133"/>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988841"/>
            <a:ext cx="3854219" cy="413732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93271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Logo Blank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1425" y="4613663"/>
            <a:ext cx="9559657" cy="566739"/>
          </a:xfrm>
        </p:spPr>
        <p:txBody>
          <a:bodyPr anchor="b"/>
          <a:lstStyle>
            <a:lvl1pPr algn="l">
              <a:defRPr sz="2667" b="1">
                <a:latin typeface="Arial"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911425" y="1123951"/>
            <a:ext cx="9559657" cy="333637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911425" y="5180402"/>
            <a:ext cx="9559657" cy="804863"/>
          </a:xfrm>
        </p:spPr>
        <p:txBody>
          <a:bodyPr/>
          <a:lstStyle>
            <a:lvl1pPr marL="0" indent="0">
              <a:buNone/>
              <a:defRPr sz="1867">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0"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99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One Logo Picture with Caption">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1"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911424" y="4622328"/>
            <a:ext cx="9793088" cy="566739"/>
          </a:xfrm>
        </p:spPr>
        <p:txBody>
          <a:bodyPr anchor="b"/>
          <a:lstStyle>
            <a:lvl1pPr algn="l">
              <a:defRPr sz="2667" b="1">
                <a:latin typeface="Arial"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911424" y="1132616"/>
            <a:ext cx="9793088" cy="333637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911424" y="5189067"/>
            <a:ext cx="9793088" cy="804863"/>
          </a:xfrm>
        </p:spPr>
        <p:txBody>
          <a:bodyPr/>
          <a:lstStyle>
            <a:lvl1pPr marL="0" indent="0">
              <a:buNone/>
              <a:defRPr sz="1867">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00666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Light Title 1">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40" y="-5325"/>
            <a:ext cx="12180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331196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Logo Blank Chart with Title">
    <p:spTree>
      <p:nvGrpSpPr>
        <p:cNvPr id="1" name=""/>
        <p:cNvGrpSpPr/>
        <p:nvPr/>
      </p:nvGrpSpPr>
      <p:grpSpPr>
        <a:xfrm>
          <a:off x="0" y="0"/>
          <a:ext cx="0" cy="0"/>
          <a:chOff x="0" y="0"/>
          <a:chExt cx="0" cy="0"/>
        </a:xfrm>
      </p:grpSpPr>
      <p:sp>
        <p:nvSpPr>
          <p:cNvPr id="2" name="Title 1"/>
          <p:cNvSpPr>
            <a:spLocks noGrp="1"/>
          </p:cNvSpPr>
          <p:nvPr>
            <p:ph type="title"/>
          </p:nvPr>
        </p:nvSpPr>
        <p:spPr>
          <a:xfrm>
            <a:off x="1007435" y="1124744"/>
            <a:ext cx="9463645" cy="720080"/>
          </a:xfrm>
        </p:spPr>
        <p:txBody>
          <a:bodyPr/>
          <a:lstStyle/>
          <a:p>
            <a:r>
              <a:rPr lang="en-US"/>
              <a:t>Click to edit Master title style</a:t>
            </a:r>
            <a:endParaRPr lang="en-AU" dirty="0"/>
          </a:p>
        </p:txBody>
      </p:sp>
      <p:sp>
        <p:nvSpPr>
          <p:cNvPr id="6" name="Chart Placeholder 5"/>
          <p:cNvSpPr>
            <a:spLocks noGrp="1"/>
          </p:cNvSpPr>
          <p:nvPr>
            <p:ph type="chart" sz="quarter" idx="12"/>
          </p:nvPr>
        </p:nvSpPr>
        <p:spPr>
          <a:xfrm>
            <a:off x="1007436" y="2205037"/>
            <a:ext cx="9463645" cy="4032275"/>
          </a:xfrm>
        </p:spPr>
        <p:txBody>
          <a:bodyPr/>
          <a:lstStyle/>
          <a:p>
            <a:r>
              <a:rPr lang="en-US"/>
              <a:t>Click icon to add chart</a:t>
            </a:r>
            <a:endParaRPr lang="en-AU"/>
          </a:p>
        </p:txBody>
      </p:sp>
      <p:sp>
        <p:nvSpPr>
          <p:cNvPr id="9"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0"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1" name="Rectangle 10"/>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2"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50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Logo Chart with Title">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1"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1007435" y="1124744"/>
            <a:ext cx="9697076" cy="720080"/>
          </a:xfrm>
        </p:spPr>
        <p:txBody>
          <a:bodyPr/>
          <a:lstStyle/>
          <a:p>
            <a:r>
              <a:rPr lang="en-US"/>
              <a:t>Click to edit Master title style</a:t>
            </a:r>
            <a:endParaRPr lang="en-AU" dirty="0"/>
          </a:p>
        </p:txBody>
      </p:sp>
      <p:sp>
        <p:nvSpPr>
          <p:cNvPr id="6" name="Chart Placeholder 5"/>
          <p:cNvSpPr>
            <a:spLocks noGrp="1"/>
          </p:cNvSpPr>
          <p:nvPr>
            <p:ph type="chart" sz="quarter" idx="12"/>
          </p:nvPr>
        </p:nvSpPr>
        <p:spPr>
          <a:xfrm>
            <a:off x="1007437" y="2205037"/>
            <a:ext cx="9697076" cy="4032275"/>
          </a:xfrm>
        </p:spPr>
        <p:txBody>
          <a:bodyPr/>
          <a:lstStyle/>
          <a:p>
            <a:r>
              <a:rPr lang="en-US"/>
              <a:t>Click icon to add chart</a:t>
            </a:r>
            <a:endParaRPr lang="en-AU"/>
          </a:p>
        </p:txBody>
      </p:sp>
    </p:spTree>
    <p:extLst>
      <p:ext uri="{BB962C8B-B14F-4D97-AF65-F5344CB8AC3E}">
        <p14:creationId xmlns:p14="http://schemas.microsoft.com/office/powerpoint/2010/main" val="3562867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thos End Title">
    <p:spTree>
      <p:nvGrpSpPr>
        <p:cNvPr id="1" name=""/>
        <p:cNvGrpSpPr/>
        <p:nvPr/>
      </p:nvGrpSpPr>
      <p:grpSpPr>
        <a:xfrm>
          <a:off x="0" y="0"/>
          <a:ext cx="0" cy="0"/>
          <a:chOff x="0" y="0"/>
          <a:chExt cx="0" cy="0"/>
        </a:xfrm>
      </p:grpSpPr>
      <p:pic>
        <p:nvPicPr>
          <p:cNvPr id="1027" name="Picture 3" descr="I:\Brand elements\Templates\Optometry Australia\PowerPoint\Elements\Widescreen 2018 images\OPT0001_05_Ethos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16"/>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072427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alues End Title">
    <p:spTree>
      <p:nvGrpSpPr>
        <p:cNvPr id="1" name=""/>
        <p:cNvGrpSpPr/>
        <p:nvPr/>
      </p:nvGrpSpPr>
      <p:grpSpPr>
        <a:xfrm>
          <a:off x="0" y="0"/>
          <a:ext cx="0" cy="0"/>
          <a:chOff x="0" y="0"/>
          <a:chExt cx="0" cy="0"/>
        </a:xfrm>
      </p:grpSpPr>
      <p:pic>
        <p:nvPicPr>
          <p:cNvPr id="2050" name="Picture 2" descr="I:\Brand elements\Templates\Optometry Australia\PowerPoint\Elements\Widescreen 2018 images\OPT0001_06_Values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0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771042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sonality End Title">
    <p:spTree>
      <p:nvGrpSpPr>
        <p:cNvPr id="1" name=""/>
        <p:cNvGrpSpPr/>
        <p:nvPr/>
      </p:nvGrpSpPr>
      <p:grpSpPr>
        <a:xfrm>
          <a:off x="0" y="0"/>
          <a:ext cx="0" cy="0"/>
          <a:chOff x="0" y="0"/>
          <a:chExt cx="0" cy="0"/>
        </a:xfrm>
      </p:grpSpPr>
      <p:pic>
        <p:nvPicPr>
          <p:cNvPr id="3074" name="Picture 2" descr="I:\Brand elements\Templates\Optometry Australia\PowerPoint\Elements\Widescreen 2018 images\OPT0001_07_Personality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000448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Iris End Title">
    <p:spTree>
      <p:nvGrpSpPr>
        <p:cNvPr id="1" name=""/>
        <p:cNvGrpSpPr/>
        <p:nvPr/>
      </p:nvGrpSpPr>
      <p:grpSpPr>
        <a:xfrm>
          <a:off x="0" y="0"/>
          <a:ext cx="0" cy="0"/>
          <a:chOff x="0" y="0"/>
          <a:chExt cx="0" cy="0"/>
        </a:xfrm>
      </p:grpSpPr>
      <p:pic>
        <p:nvPicPr>
          <p:cNvPr id="3074" name="Picture 2" descr="I:\Marketing\Design &amp; Video\6 - June 2018\2018.06.14 Webcast PPT template\Images\OPT0001_01_Brand_resized_19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81279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315662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ur Iris End Title">
    <p:spTree>
      <p:nvGrpSpPr>
        <p:cNvPr id="1" name=""/>
        <p:cNvGrpSpPr/>
        <p:nvPr/>
      </p:nvGrpSpPr>
      <p:grpSpPr>
        <a:xfrm>
          <a:off x="0" y="0"/>
          <a:ext cx="0" cy="0"/>
          <a:chOff x="0" y="0"/>
          <a:chExt cx="0" cy="0"/>
        </a:xfrm>
      </p:grpSpPr>
      <p:pic>
        <p:nvPicPr>
          <p:cNvPr id="2050" name="Picture 2" descr="I:\Marketing\Design &amp; Video\6 - June 2018\2018.06.14 Webcast PPT template\Images\dmitry-bayer-451432-unsplash-1920-blue-fil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16"/>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478540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End Title">
    <p:spTree>
      <p:nvGrpSpPr>
        <p:cNvPr id="1" name=""/>
        <p:cNvGrpSpPr/>
        <p:nvPr/>
      </p:nvGrpSpPr>
      <p:grpSpPr>
        <a:xfrm>
          <a:off x="0" y="0"/>
          <a:ext cx="0" cy="0"/>
          <a:chOff x="0" y="0"/>
          <a:chExt cx="0" cy="0"/>
        </a:xfrm>
      </p:grpSpPr>
      <p:sp>
        <p:nvSpPr>
          <p:cNvPr id="9" name="Title 1"/>
          <p:cNvSpPr>
            <a:spLocks noGrp="1"/>
          </p:cNvSpPr>
          <p:nvPr>
            <p:ph type="ctrTitle"/>
          </p:nvPr>
        </p:nvSpPr>
        <p:spPr>
          <a:xfrm>
            <a:off x="1487489" y="3063635"/>
            <a:ext cx="8983593"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5" name="Rectangle 4"/>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6"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74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End Title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40" y="-5325"/>
            <a:ext cx="12180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025003"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77793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End Title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313035"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11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Light Title 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2996953"/>
            <a:ext cx="8736971"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8736971"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07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End Title 1">
    <p:spTree>
      <p:nvGrpSpPr>
        <p:cNvPr id="1" name=""/>
        <p:cNvGrpSpPr/>
        <p:nvPr/>
      </p:nvGrpSpPr>
      <p:grpSpPr>
        <a:xfrm>
          <a:off x="0" y="0"/>
          <a:ext cx="0" cy="0"/>
          <a:chOff x="0" y="0"/>
          <a:chExt cx="0" cy="0"/>
        </a:xfrm>
      </p:grpSpPr>
      <p:pic>
        <p:nvPicPr>
          <p:cNvPr id="7" name="Picture 2" descr="I:\Marketing\Design &amp; Video\6 - June 2018\2018.06.14 Webcast PPT template\Images\Blue curve backing_Variant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199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121013"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83718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End Title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187916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ark Title 1">
    <p:spTree>
      <p:nvGrpSpPr>
        <p:cNvPr id="1" name=""/>
        <p:cNvGrpSpPr/>
        <p:nvPr/>
      </p:nvGrpSpPr>
      <p:grpSpPr>
        <a:xfrm>
          <a:off x="0" y="0"/>
          <a:ext cx="0" cy="0"/>
          <a:chOff x="0" y="0"/>
          <a:chExt cx="0" cy="0"/>
        </a:xfrm>
      </p:grpSpPr>
      <p:pic>
        <p:nvPicPr>
          <p:cNvPr id="4098" name="Picture 2" descr="I:\Marketing\Design &amp; Video\6 - June 2018\2018.06.14 Webcast PPT template\Images\Blue curve backing_Variant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1997"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941169"/>
            <a:ext cx="9121013"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661248"/>
            <a:ext cx="9121013" cy="481608"/>
          </a:xfrm>
        </p:spPr>
        <p:txBody>
          <a:bodyPr>
            <a:normAutofit/>
          </a:bodyPr>
          <a:lstStyle>
            <a:lvl1pPr marL="0" indent="0" algn="l">
              <a:buNone/>
              <a:defRPr sz="3200" b="0">
                <a:solidFill>
                  <a:schemeClr val="bg1"/>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pic>
        <p:nvPicPr>
          <p:cNvPr id="409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09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Title 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1487488" y="4941169"/>
            <a:ext cx="9025003"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9" name="Subtitle 2"/>
          <p:cNvSpPr>
            <a:spLocks noGrp="1"/>
          </p:cNvSpPr>
          <p:nvPr>
            <p:ph type="subTitle" idx="1"/>
          </p:nvPr>
        </p:nvSpPr>
        <p:spPr>
          <a:xfrm>
            <a:off x="1487488" y="5661248"/>
            <a:ext cx="9025003" cy="481608"/>
          </a:xfrm>
        </p:spPr>
        <p:txBody>
          <a:bodyPr>
            <a:normAutofit/>
          </a:bodyPr>
          <a:lstStyle>
            <a:lvl1pPr marL="0" indent="0" algn="l">
              <a:buNone/>
              <a:defRPr sz="3200" b="0">
                <a:solidFill>
                  <a:schemeClr val="bg1"/>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3397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Light Title 1">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40" y="-5325"/>
            <a:ext cx="12180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09325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Light Title 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2996953"/>
            <a:ext cx="8736971"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8736971"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29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lank Title 1">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769604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Title 2">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5"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858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Image Title 1">
    <p:spTree>
      <p:nvGrpSpPr>
        <p:cNvPr id="1" name=""/>
        <p:cNvGrpSpPr/>
        <p:nvPr/>
      </p:nvGrpSpPr>
      <p:grpSpPr>
        <a:xfrm>
          <a:off x="0" y="0"/>
          <a:ext cx="0" cy="0"/>
          <a:chOff x="0" y="0"/>
          <a:chExt cx="0" cy="0"/>
        </a:xfrm>
      </p:grpSpPr>
      <p:pic>
        <p:nvPicPr>
          <p:cNvPr id="4098" name="Picture 2" descr="I:\Brand elements\Templates\Optometry Australia\PowerPoint\Elements\Widescreen 2018 images\OA002-Screen_Res1212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3" y="-1083502"/>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489490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Image Title 2">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rgbClr val="3CB4F0"/>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rgbClr val="3CB4F0"/>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0020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lank Title 1">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564781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Image Title 3">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862007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Image Title 4">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rgbClr val="00285A"/>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rgbClr val="00285A"/>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69727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Image Title 5">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929065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Image Title 6">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840339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8" name="Rectangle 7"/>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2" name="Title 1"/>
          <p:cNvSpPr>
            <a:spLocks noGrp="1"/>
          </p:cNvSpPr>
          <p:nvPr>
            <p:ph type="ctrTitle"/>
          </p:nvPr>
        </p:nvSpPr>
        <p:spPr>
          <a:xfrm>
            <a:off x="1487488" y="2996953"/>
            <a:ext cx="912101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12101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
        <p:nvSpPr>
          <p:cNvPr id="7"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475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Logo Blank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6" y="1124744"/>
            <a:ext cx="969567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948069" y="1988841"/>
            <a:ext cx="9660432" cy="4137323"/>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30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One 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1124744"/>
            <a:ext cx="9888399"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948070" y="1988841"/>
            <a:ext cx="9852453" cy="4137323"/>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Tree>
    <p:extLst>
      <p:ext uri="{BB962C8B-B14F-4D97-AF65-F5344CB8AC3E}">
        <p14:creationId xmlns:p14="http://schemas.microsoft.com/office/powerpoint/2010/main" val="2497505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Logo Blank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1124744"/>
            <a:ext cx="9661073" cy="720080"/>
          </a:xfrm>
        </p:spPr>
        <p:txBody>
          <a:bodyPr/>
          <a:lstStyle>
            <a:lvl1pPr>
              <a:defRPr>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963315" y="1988841"/>
            <a:ext cx="4940664"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4032" y="1988841"/>
            <a:ext cx="4416491"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3"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7" name="Rectangle 6"/>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8"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13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One Logo Two Content">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6"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911425" y="1124744"/>
            <a:ext cx="9661073" cy="720080"/>
          </a:xfrm>
        </p:spPr>
        <p:txBody>
          <a:bodyPr/>
          <a:lstStyle>
            <a:lvl1pPr>
              <a:defRPr>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963315" y="1988841"/>
            <a:ext cx="4940664"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4032" y="1988841"/>
            <a:ext cx="4416491"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23097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Logo Half Image 1">
    <p:spTree>
      <p:nvGrpSpPr>
        <p:cNvPr id="1" name=""/>
        <p:cNvGrpSpPr/>
        <p:nvPr/>
      </p:nvGrpSpPr>
      <p:grpSpPr>
        <a:xfrm>
          <a:off x="0" y="0"/>
          <a:ext cx="0" cy="0"/>
          <a:chOff x="0" y="0"/>
          <a:chExt cx="0" cy="0"/>
        </a:xfrm>
      </p:grpSpPr>
      <p:sp>
        <p:nvSpPr>
          <p:cNvPr id="2" name="Title 1"/>
          <p:cNvSpPr>
            <a:spLocks noGrp="1"/>
          </p:cNvSpPr>
          <p:nvPr>
            <p:ph type="title"/>
          </p:nvPr>
        </p:nvSpPr>
        <p:spPr>
          <a:xfrm>
            <a:off x="5114528" y="1131591"/>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084852"/>
            <a:ext cx="5664629" cy="4041312"/>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pic>
        <p:nvPicPr>
          <p:cNvPr id="5123" name="Picture 3" descr="I:\Brand elements\Templates\Optometry Australia\PowerPoint\Elements\Widescreen 2018 images\OA002-Screen_Res123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9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2">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5"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85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Logo Half Image 1">
    <p:spTree>
      <p:nvGrpSpPr>
        <p:cNvPr id="1" name=""/>
        <p:cNvGrpSpPr/>
        <p:nvPr/>
      </p:nvGrpSpPr>
      <p:grpSpPr>
        <a:xfrm>
          <a:off x="0" y="0"/>
          <a:ext cx="0" cy="0"/>
          <a:chOff x="0" y="0"/>
          <a:chExt cx="0" cy="0"/>
        </a:xfrm>
      </p:grpSpPr>
      <p:sp>
        <p:nvSpPr>
          <p:cNvPr id="2" name="Title 1"/>
          <p:cNvSpPr>
            <a:spLocks noGrp="1"/>
          </p:cNvSpPr>
          <p:nvPr>
            <p:ph type="title"/>
          </p:nvPr>
        </p:nvSpPr>
        <p:spPr>
          <a:xfrm>
            <a:off x="5114528" y="1508787"/>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468895"/>
            <a:ext cx="5664629" cy="3657269"/>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pic>
        <p:nvPicPr>
          <p:cNvPr id="5123" name="Picture 3" descr="I:\Brand elements\Templates\Optometry Australia\PowerPoint\Elements\Widescreen 2018 images\OA002-Screen_Res123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1"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118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Logo Half Image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pic>
        <p:nvPicPr>
          <p:cNvPr id="512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33" r="46222"/>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5114528" y="1131591"/>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10" name="Content Placeholder 2"/>
          <p:cNvSpPr>
            <a:spLocks noGrp="1"/>
          </p:cNvSpPr>
          <p:nvPr>
            <p:ph idx="1"/>
          </p:nvPr>
        </p:nvSpPr>
        <p:spPr>
          <a:xfrm>
            <a:off x="5135893" y="2084852"/>
            <a:ext cx="5664629" cy="4041312"/>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26745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Logo Half Image 2">
    <p:spTree>
      <p:nvGrpSpPr>
        <p:cNvPr id="1" name=""/>
        <p:cNvGrpSpPr/>
        <p:nvPr/>
      </p:nvGrpSpPr>
      <p:grpSpPr>
        <a:xfrm>
          <a:off x="0" y="0"/>
          <a:ext cx="0" cy="0"/>
          <a:chOff x="0" y="0"/>
          <a:chExt cx="0" cy="0"/>
        </a:xfrm>
      </p:grpSpPr>
      <p:sp>
        <p:nvSpPr>
          <p:cNvPr id="2" name="Title 1"/>
          <p:cNvSpPr>
            <a:spLocks noGrp="1"/>
          </p:cNvSpPr>
          <p:nvPr>
            <p:ph type="title"/>
          </p:nvPr>
        </p:nvSpPr>
        <p:spPr>
          <a:xfrm>
            <a:off x="5114528" y="1508787"/>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468895"/>
            <a:ext cx="5664629" cy="3657269"/>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0" name="Rectangle 9"/>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1"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333" r="46222"/>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45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Logo Blank 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24" y="1124744"/>
            <a:ext cx="9697077" cy="720080"/>
          </a:xfrm>
        </p:spPr>
        <p:txBody>
          <a:bodyPr>
            <a:normAutofit/>
          </a:bodyPr>
          <a:lstStyle>
            <a:lvl1pPr>
              <a:defRPr sz="4000">
                <a:effectLst/>
                <a:latin typeface="Arial" panose="020B0604020202020204" pitchFamily="34" charset="0"/>
              </a:defRPr>
            </a:lvl1pPr>
          </a:lstStyle>
          <a:p>
            <a:r>
              <a:rPr lang="en-US"/>
              <a:t>Click to edit Master title style</a:t>
            </a:r>
            <a:endParaRPr lang="en-AU" dirty="0"/>
          </a:p>
        </p:txBody>
      </p:sp>
      <p:sp>
        <p:nvSpPr>
          <p:cNvPr id="11"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5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One Logo Title Only">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911424" y="1124744"/>
            <a:ext cx="9697077" cy="720080"/>
          </a:xfrm>
        </p:spPr>
        <p:txBody>
          <a:bodyPr>
            <a:normAutofit/>
          </a:bodyPr>
          <a:lstStyle>
            <a:lvl1pPr>
              <a:defRPr sz="4000">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949146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Logo Blank">
    <p:spTree>
      <p:nvGrpSpPr>
        <p:cNvPr id="1" name=""/>
        <p:cNvGrpSpPr/>
        <p:nvPr/>
      </p:nvGrpSpPr>
      <p:grpSpPr>
        <a:xfrm>
          <a:off x="0" y="0"/>
          <a:ext cx="0" cy="0"/>
          <a:chOff x="0" y="0"/>
          <a:chExt cx="0" cy="0"/>
        </a:xfrm>
      </p:grpSpPr>
      <p:sp>
        <p:nvSpPr>
          <p:cNvPr id="4" name="Rectangle 3"/>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5"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6" name="Picture 2" descr="I:\Marketing\Design &amp; Video\Resources\Logos\Optometry Australia\Corporate\PNG\Optometry-Aust-FI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60363" y="260648"/>
            <a:ext cx="1110719" cy="87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084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e 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332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Logo Blank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4" y="1124744"/>
            <a:ext cx="4992553" cy="720080"/>
          </a:xfrm>
        </p:spPr>
        <p:txBody>
          <a:bodyPr anchor="b"/>
          <a:lstStyle>
            <a:lvl1pPr algn="l">
              <a:defRPr sz="2667" b="1"/>
            </a:lvl1pPr>
          </a:lstStyle>
          <a:p>
            <a:r>
              <a:rPr lang="en-US"/>
              <a:t>Click to edit Master title style</a:t>
            </a:r>
            <a:endParaRPr lang="en-AU" dirty="0"/>
          </a:p>
        </p:txBody>
      </p:sp>
      <p:sp>
        <p:nvSpPr>
          <p:cNvPr id="3" name="Content Placeholder 2"/>
          <p:cNvSpPr>
            <a:spLocks noGrp="1"/>
          </p:cNvSpPr>
          <p:nvPr>
            <p:ph idx="1"/>
          </p:nvPr>
        </p:nvSpPr>
        <p:spPr>
          <a:xfrm>
            <a:off x="4847862" y="1988841"/>
            <a:ext cx="5623220" cy="4137323"/>
          </a:xfrm>
        </p:spPr>
        <p:txBody>
          <a:bodyPr/>
          <a:lstStyle>
            <a:lvl1pPr>
              <a:defRPr sz="2400"/>
            </a:lvl1pPr>
            <a:lvl2pPr>
              <a:defRPr sz="2133"/>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988841"/>
            <a:ext cx="3854219" cy="413732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373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One Logo Content with Caption">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9"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623394" y="1124744"/>
            <a:ext cx="4992553" cy="720080"/>
          </a:xfrm>
        </p:spPr>
        <p:txBody>
          <a:bodyPr anchor="b"/>
          <a:lstStyle>
            <a:lvl1pPr algn="l">
              <a:defRPr sz="2667" b="1"/>
            </a:lvl1pPr>
          </a:lstStyle>
          <a:p>
            <a:r>
              <a:rPr lang="en-US"/>
              <a:t>Click to edit Master title style</a:t>
            </a:r>
            <a:endParaRPr lang="en-AU" dirty="0"/>
          </a:p>
        </p:txBody>
      </p:sp>
      <p:sp>
        <p:nvSpPr>
          <p:cNvPr id="3" name="Content Placeholder 2"/>
          <p:cNvSpPr>
            <a:spLocks noGrp="1"/>
          </p:cNvSpPr>
          <p:nvPr>
            <p:ph idx="1"/>
          </p:nvPr>
        </p:nvSpPr>
        <p:spPr>
          <a:xfrm>
            <a:off x="4847861" y="1988841"/>
            <a:ext cx="5760640" cy="4137323"/>
          </a:xfrm>
        </p:spPr>
        <p:txBody>
          <a:bodyPr/>
          <a:lstStyle>
            <a:lvl1pPr>
              <a:defRPr sz="2400"/>
            </a:lvl1pPr>
            <a:lvl2pPr>
              <a:defRPr sz="2133"/>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988841"/>
            <a:ext cx="3854219" cy="413732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113610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Logo Blank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1425" y="4613663"/>
            <a:ext cx="9559657" cy="566739"/>
          </a:xfrm>
        </p:spPr>
        <p:txBody>
          <a:bodyPr anchor="b"/>
          <a:lstStyle>
            <a:lvl1pPr algn="l">
              <a:defRPr sz="2667" b="1">
                <a:latin typeface="Arial"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911425" y="1123951"/>
            <a:ext cx="9559657" cy="333637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911425" y="5180402"/>
            <a:ext cx="9559657" cy="804863"/>
          </a:xfrm>
        </p:spPr>
        <p:txBody>
          <a:bodyPr/>
          <a:lstStyle>
            <a:lvl1pPr marL="0" indent="0">
              <a:buNone/>
              <a:defRPr sz="1867">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0"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52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Image Title 1">
    <p:spTree>
      <p:nvGrpSpPr>
        <p:cNvPr id="1" name=""/>
        <p:cNvGrpSpPr/>
        <p:nvPr/>
      </p:nvGrpSpPr>
      <p:grpSpPr>
        <a:xfrm>
          <a:off x="0" y="0"/>
          <a:ext cx="0" cy="0"/>
          <a:chOff x="0" y="0"/>
          <a:chExt cx="0" cy="0"/>
        </a:xfrm>
      </p:grpSpPr>
      <p:pic>
        <p:nvPicPr>
          <p:cNvPr id="4098" name="Picture 2" descr="I:\Brand elements\Templates\Optometry Australia\PowerPoint\Elements\Widescreen 2018 images\OA002-Screen_Res1212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3" y="-1083502"/>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158754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One Logo Picture with Caption">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1"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911424" y="4622328"/>
            <a:ext cx="9793088" cy="566739"/>
          </a:xfrm>
        </p:spPr>
        <p:txBody>
          <a:bodyPr anchor="b"/>
          <a:lstStyle>
            <a:lvl1pPr algn="l">
              <a:defRPr sz="2667" b="1">
                <a:latin typeface="Arial"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911424" y="1132616"/>
            <a:ext cx="9793088" cy="333637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911424" y="5189067"/>
            <a:ext cx="9793088" cy="804863"/>
          </a:xfrm>
        </p:spPr>
        <p:txBody>
          <a:bodyPr/>
          <a:lstStyle>
            <a:lvl1pPr marL="0" indent="0">
              <a:buNone/>
              <a:defRPr sz="1867">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928717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Logo Blank Chart with Title">
    <p:spTree>
      <p:nvGrpSpPr>
        <p:cNvPr id="1" name=""/>
        <p:cNvGrpSpPr/>
        <p:nvPr/>
      </p:nvGrpSpPr>
      <p:grpSpPr>
        <a:xfrm>
          <a:off x="0" y="0"/>
          <a:ext cx="0" cy="0"/>
          <a:chOff x="0" y="0"/>
          <a:chExt cx="0" cy="0"/>
        </a:xfrm>
      </p:grpSpPr>
      <p:sp>
        <p:nvSpPr>
          <p:cNvPr id="2" name="Title 1"/>
          <p:cNvSpPr>
            <a:spLocks noGrp="1"/>
          </p:cNvSpPr>
          <p:nvPr>
            <p:ph type="title"/>
          </p:nvPr>
        </p:nvSpPr>
        <p:spPr>
          <a:xfrm>
            <a:off x="1007435" y="1124744"/>
            <a:ext cx="9463645" cy="720080"/>
          </a:xfrm>
        </p:spPr>
        <p:txBody>
          <a:bodyPr/>
          <a:lstStyle/>
          <a:p>
            <a:r>
              <a:rPr lang="en-US"/>
              <a:t>Click to edit Master title style</a:t>
            </a:r>
            <a:endParaRPr lang="en-AU" dirty="0"/>
          </a:p>
        </p:txBody>
      </p:sp>
      <p:sp>
        <p:nvSpPr>
          <p:cNvPr id="6" name="Chart Placeholder 5"/>
          <p:cNvSpPr>
            <a:spLocks noGrp="1"/>
          </p:cNvSpPr>
          <p:nvPr>
            <p:ph type="chart" sz="quarter" idx="12"/>
          </p:nvPr>
        </p:nvSpPr>
        <p:spPr>
          <a:xfrm>
            <a:off x="1007436" y="2205037"/>
            <a:ext cx="9463645" cy="4032275"/>
          </a:xfrm>
        </p:spPr>
        <p:txBody>
          <a:bodyPr/>
          <a:lstStyle/>
          <a:p>
            <a:r>
              <a:rPr lang="en-US"/>
              <a:t>Click icon to add chart</a:t>
            </a:r>
            <a:endParaRPr lang="en-AU"/>
          </a:p>
        </p:txBody>
      </p:sp>
      <p:sp>
        <p:nvSpPr>
          <p:cNvPr id="9"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0"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11" name="Rectangle 10"/>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2"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551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Logo Chart with Title">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1"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2" name="Title 1"/>
          <p:cNvSpPr>
            <a:spLocks noGrp="1"/>
          </p:cNvSpPr>
          <p:nvPr>
            <p:ph type="title"/>
          </p:nvPr>
        </p:nvSpPr>
        <p:spPr>
          <a:xfrm>
            <a:off x="1007435" y="1124744"/>
            <a:ext cx="9697076" cy="720080"/>
          </a:xfrm>
        </p:spPr>
        <p:txBody>
          <a:bodyPr/>
          <a:lstStyle/>
          <a:p>
            <a:r>
              <a:rPr lang="en-US"/>
              <a:t>Click to edit Master title style</a:t>
            </a:r>
            <a:endParaRPr lang="en-AU" dirty="0"/>
          </a:p>
        </p:txBody>
      </p:sp>
      <p:sp>
        <p:nvSpPr>
          <p:cNvPr id="6" name="Chart Placeholder 5"/>
          <p:cNvSpPr>
            <a:spLocks noGrp="1"/>
          </p:cNvSpPr>
          <p:nvPr>
            <p:ph type="chart" sz="quarter" idx="12"/>
          </p:nvPr>
        </p:nvSpPr>
        <p:spPr>
          <a:xfrm>
            <a:off x="1007437" y="2205037"/>
            <a:ext cx="9697076" cy="4032275"/>
          </a:xfrm>
        </p:spPr>
        <p:txBody>
          <a:bodyPr/>
          <a:lstStyle/>
          <a:p>
            <a:r>
              <a:rPr lang="en-US"/>
              <a:t>Click icon to add chart</a:t>
            </a:r>
            <a:endParaRPr lang="en-AU"/>
          </a:p>
        </p:txBody>
      </p:sp>
    </p:spTree>
    <p:extLst>
      <p:ext uri="{BB962C8B-B14F-4D97-AF65-F5344CB8AC3E}">
        <p14:creationId xmlns:p14="http://schemas.microsoft.com/office/powerpoint/2010/main" val="813083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thos End Title">
    <p:spTree>
      <p:nvGrpSpPr>
        <p:cNvPr id="1" name=""/>
        <p:cNvGrpSpPr/>
        <p:nvPr/>
      </p:nvGrpSpPr>
      <p:grpSpPr>
        <a:xfrm>
          <a:off x="0" y="0"/>
          <a:ext cx="0" cy="0"/>
          <a:chOff x="0" y="0"/>
          <a:chExt cx="0" cy="0"/>
        </a:xfrm>
      </p:grpSpPr>
      <p:pic>
        <p:nvPicPr>
          <p:cNvPr id="1027" name="Picture 3" descr="I:\Brand elements\Templates\Optometry Australia\PowerPoint\Elements\Widescreen 2018 images\OPT0001_05_Ethos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16"/>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063923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alues End Title">
    <p:spTree>
      <p:nvGrpSpPr>
        <p:cNvPr id="1" name=""/>
        <p:cNvGrpSpPr/>
        <p:nvPr/>
      </p:nvGrpSpPr>
      <p:grpSpPr>
        <a:xfrm>
          <a:off x="0" y="0"/>
          <a:ext cx="0" cy="0"/>
          <a:chOff x="0" y="0"/>
          <a:chExt cx="0" cy="0"/>
        </a:xfrm>
      </p:grpSpPr>
      <p:pic>
        <p:nvPicPr>
          <p:cNvPr id="2050" name="Picture 2" descr="I:\Brand elements\Templates\Optometry Australia\PowerPoint\Elements\Widescreen 2018 images\OPT0001_06_Values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0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6590386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ersonality End Title">
    <p:spTree>
      <p:nvGrpSpPr>
        <p:cNvPr id="1" name=""/>
        <p:cNvGrpSpPr/>
        <p:nvPr/>
      </p:nvGrpSpPr>
      <p:grpSpPr>
        <a:xfrm>
          <a:off x="0" y="0"/>
          <a:ext cx="0" cy="0"/>
          <a:chOff x="0" y="0"/>
          <a:chExt cx="0" cy="0"/>
        </a:xfrm>
      </p:grpSpPr>
      <p:pic>
        <p:nvPicPr>
          <p:cNvPr id="3074" name="Picture 2" descr="I:\Brand elements\Templates\Optometry Australia\PowerPoint\Elements\Widescreen 2018 images\OPT0001_07_Personality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4247546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Iris End Title">
    <p:spTree>
      <p:nvGrpSpPr>
        <p:cNvPr id="1" name=""/>
        <p:cNvGrpSpPr/>
        <p:nvPr/>
      </p:nvGrpSpPr>
      <p:grpSpPr>
        <a:xfrm>
          <a:off x="0" y="0"/>
          <a:ext cx="0" cy="0"/>
          <a:chOff x="0" y="0"/>
          <a:chExt cx="0" cy="0"/>
        </a:xfrm>
      </p:grpSpPr>
      <p:pic>
        <p:nvPicPr>
          <p:cNvPr id="3074" name="Picture 2" descr="I:\Marketing\Design &amp; Video\6 - June 2018\2018.06.14 Webcast PPT template\Images\OPT0001_01_Brand_resized_19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81279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0487614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ur Iris End Title">
    <p:spTree>
      <p:nvGrpSpPr>
        <p:cNvPr id="1" name=""/>
        <p:cNvGrpSpPr/>
        <p:nvPr/>
      </p:nvGrpSpPr>
      <p:grpSpPr>
        <a:xfrm>
          <a:off x="0" y="0"/>
          <a:ext cx="0" cy="0"/>
          <a:chOff x="0" y="0"/>
          <a:chExt cx="0" cy="0"/>
        </a:xfrm>
      </p:grpSpPr>
      <p:pic>
        <p:nvPicPr>
          <p:cNvPr id="2050" name="Picture 2" descr="I:\Marketing\Design &amp; Video\6 - June 2018\2018.06.14 Webcast PPT template\Images\dmitry-bayer-451432-unsplash-1920-blue-fil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16"/>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1414239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End Title">
    <p:spTree>
      <p:nvGrpSpPr>
        <p:cNvPr id="1" name=""/>
        <p:cNvGrpSpPr/>
        <p:nvPr/>
      </p:nvGrpSpPr>
      <p:grpSpPr>
        <a:xfrm>
          <a:off x="0" y="0"/>
          <a:ext cx="0" cy="0"/>
          <a:chOff x="0" y="0"/>
          <a:chExt cx="0" cy="0"/>
        </a:xfrm>
      </p:grpSpPr>
      <p:sp>
        <p:nvSpPr>
          <p:cNvPr id="9" name="Title 1"/>
          <p:cNvSpPr>
            <a:spLocks noGrp="1"/>
          </p:cNvSpPr>
          <p:nvPr>
            <p:ph type="ctrTitle"/>
          </p:nvPr>
        </p:nvSpPr>
        <p:spPr>
          <a:xfrm>
            <a:off x="1487489" y="3063635"/>
            <a:ext cx="8983593"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5" name="Rectangle 4"/>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6"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141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ght End Title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40" y="-5325"/>
            <a:ext cx="12180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025003"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29880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mage Title 2">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rgbClr val="3CB4F0"/>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rgbClr val="3CB4F0"/>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993942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ght End Title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313035"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360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rk End Title 1">
    <p:spTree>
      <p:nvGrpSpPr>
        <p:cNvPr id="1" name=""/>
        <p:cNvGrpSpPr/>
        <p:nvPr/>
      </p:nvGrpSpPr>
      <p:grpSpPr>
        <a:xfrm>
          <a:off x="0" y="0"/>
          <a:ext cx="0" cy="0"/>
          <a:chOff x="0" y="0"/>
          <a:chExt cx="0" cy="0"/>
        </a:xfrm>
      </p:grpSpPr>
      <p:pic>
        <p:nvPicPr>
          <p:cNvPr id="7" name="Picture 2" descr="I:\Marketing\Design &amp; Video\6 - June 2018\2018.06.14 Webcast PPT template\Images\Blue curve backing_Variant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199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121013"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7233428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End Title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46481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Image Title 3">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3636667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image" Target="../media/image1.png"/><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55440" y="6467772"/>
            <a:ext cx="2448272"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47E3BF50-E333-41F1-8C36-B74252897CA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5" name="Footer Placeholder 4"/>
          <p:cNvSpPr>
            <a:spLocks noGrp="1"/>
          </p:cNvSpPr>
          <p:nvPr>
            <p:ph type="ftr" sz="quarter" idx="3"/>
          </p:nvPr>
        </p:nvSpPr>
        <p:spPr>
          <a:xfrm>
            <a:off x="4165600" y="6474584"/>
            <a:ext cx="4906731" cy="365125"/>
          </a:xfrm>
          <a:prstGeom prst="rect">
            <a:avLst/>
          </a:prstGeom>
        </p:spPr>
        <p:txBody>
          <a:bodyPr vert="horz" lIns="91440" tIns="45720" rIns="91440" bIns="45720" rtlCol="0" anchor="ctr"/>
          <a:lstStyle>
            <a:lvl1pPr algn="ctr">
              <a:defRPr sz="1067" b="1">
                <a:solidFill>
                  <a:srgbClr val="3C414B"/>
                </a:solidFill>
                <a:latin typeface="Arial" panose="020B0604020202020204" pitchFamily="34" charset="0"/>
              </a:defRPr>
            </a:lvl1pPr>
          </a:lstStyle>
          <a:p>
            <a:endParaRPr lang="en-AU" dirty="0"/>
          </a:p>
        </p:txBody>
      </p:sp>
      <p:sp>
        <p:nvSpPr>
          <p:cNvPr id="2" name="Title Placeholder 1"/>
          <p:cNvSpPr>
            <a:spLocks noGrp="1"/>
          </p:cNvSpPr>
          <p:nvPr>
            <p:ph type="title"/>
          </p:nvPr>
        </p:nvSpPr>
        <p:spPr>
          <a:xfrm>
            <a:off x="1055441" y="1124744"/>
            <a:ext cx="9732764" cy="72008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1055441" y="1988841"/>
            <a:ext cx="9732764" cy="4137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26" name="Picture 2"/>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p:blipFill>
        <p:spPr bwMode="auto">
          <a:xfrm>
            <a:off x="10788205"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184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Lst>
  <p:hf hdr="0" ftr="0" dt="0"/>
  <p:txStyles>
    <p:titleStyle>
      <a:lvl1pPr algn="l" defTabSz="1219170" rtl="0" eaLnBrk="1" latinLnBrk="0" hangingPunct="1">
        <a:spcBef>
          <a:spcPct val="0"/>
        </a:spcBef>
        <a:buNone/>
        <a:defRPr sz="3733" b="1" kern="1200">
          <a:solidFill>
            <a:srgbClr val="3C414B"/>
          </a:solidFill>
          <a:effectLst/>
          <a:latin typeface="Arial" panose="020B0604020202020204" pitchFamily="34" charset="0"/>
          <a:ea typeface="+mj-ea"/>
          <a:cs typeface="+mj-cs"/>
        </a:defRPr>
      </a:lvl1pPr>
    </p:titleStyle>
    <p:bodyStyle>
      <a:lvl1pPr marL="357708" indent="-357708" algn="l" defTabSz="1219170" rtl="0" eaLnBrk="1" latinLnBrk="0" hangingPunct="1">
        <a:spcBef>
          <a:spcPct val="20000"/>
        </a:spcBef>
        <a:buClr>
          <a:srgbClr val="00285A"/>
        </a:buClr>
        <a:buFont typeface="Wingdings" pitchFamily="2" charset="2"/>
        <a:buChar char="n"/>
        <a:defRPr sz="2400" b="0" kern="1200">
          <a:solidFill>
            <a:schemeClr val="tx1">
              <a:lumMod val="65000"/>
              <a:lumOff val="35000"/>
            </a:schemeClr>
          </a:solidFill>
          <a:latin typeface="Arial" panose="020B0604020202020204" pitchFamily="34" charset="0"/>
          <a:ea typeface="+mn-ea"/>
          <a:cs typeface="+mn-cs"/>
        </a:defRPr>
      </a:lvl1pPr>
      <a:lvl2pPr marL="715415" indent="-357708" algn="l" defTabSz="1219170" rtl="0" eaLnBrk="1" latinLnBrk="0" hangingPunct="1">
        <a:spcBef>
          <a:spcPct val="20000"/>
        </a:spcBef>
        <a:buClr>
          <a:srgbClr val="285FAA"/>
        </a:buClr>
        <a:buFont typeface="Wingdings" pitchFamily="2" charset="2"/>
        <a:buChar char="n"/>
        <a:defRPr sz="2133" b="0" kern="1200">
          <a:solidFill>
            <a:schemeClr val="tx1">
              <a:lumMod val="65000"/>
              <a:lumOff val="35000"/>
            </a:schemeClr>
          </a:solidFill>
          <a:latin typeface="Arial" panose="020B0604020202020204" pitchFamily="34" charset="0"/>
          <a:ea typeface="+mn-ea"/>
          <a:cs typeface="+mn-cs"/>
        </a:defRPr>
      </a:lvl2pPr>
      <a:lvl3pPr marL="1073124" indent="-357708"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3pPr>
      <a:lvl4pPr marL="1430831" indent="-357708"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4pPr>
      <a:lvl5pPr marL="1790655" indent="-359824"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55440" y="6467772"/>
            <a:ext cx="2448272"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47E3BF50-E333-41F1-8C36-B74252897CAD}" type="datetime1">
              <a:rPr lang="en-AU" smtClean="0">
                <a:latin typeface="Arial" panose="020B0604020202020204" pitchFamily="34" charset="0"/>
              </a:rPr>
              <a:pPr algn="l"/>
              <a:t>23/11/2021</a:t>
            </a:fld>
            <a:endParaRPr lang="en-AU" dirty="0">
              <a:latin typeface="Arial" panose="020B0604020202020204" pitchFamily="34" charset="0"/>
            </a:endParaRPr>
          </a:p>
        </p:txBody>
      </p:sp>
      <p:sp>
        <p:nvSpPr>
          <p:cNvPr id="5" name="Footer Placeholder 4"/>
          <p:cNvSpPr>
            <a:spLocks noGrp="1"/>
          </p:cNvSpPr>
          <p:nvPr>
            <p:ph type="ftr" sz="quarter" idx="3"/>
          </p:nvPr>
        </p:nvSpPr>
        <p:spPr>
          <a:xfrm>
            <a:off x="4165600" y="6474584"/>
            <a:ext cx="4906731" cy="365125"/>
          </a:xfrm>
          <a:prstGeom prst="rect">
            <a:avLst/>
          </a:prstGeom>
        </p:spPr>
        <p:txBody>
          <a:bodyPr vert="horz" lIns="91440" tIns="45720" rIns="91440" bIns="45720" rtlCol="0" anchor="ctr"/>
          <a:lstStyle>
            <a:lvl1pPr algn="ctr">
              <a:defRPr sz="1067" b="1">
                <a:solidFill>
                  <a:srgbClr val="3C414B"/>
                </a:solidFill>
                <a:latin typeface="Arial" panose="020B0604020202020204" pitchFamily="34" charset="0"/>
              </a:defRPr>
            </a:lvl1pPr>
          </a:lstStyle>
          <a:p>
            <a:endParaRPr lang="en-AU" dirty="0"/>
          </a:p>
        </p:txBody>
      </p:sp>
      <p:sp>
        <p:nvSpPr>
          <p:cNvPr id="2" name="Title Placeholder 1"/>
          <p:cNvSpPr>
            <a:spLocks noGrp="1"/>
          </p:cNvSpPr>
          <p:nvPr>
            <p:ph type="title"/>
          </p:nvPr>
        </p:nvSpPr>
        <p:spPr>
          <a:xfrm>
            <a:off x="1055441" y="1124744"/>
            <a:ext cx="9732764" cy="72008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1055441" y="1988841"/>
            <a:ext cx="9732764" cy="4137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26" name="Picture 2"/>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p:blipFill>
        <p:spPr bwMode="auto">
          <a:xfrm>
            <a:off x="10788205"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623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Lst>
  <p:hf hdr="0" ftr="0" dt="0"/>
  <p:txStyles>
    <p:titleStyle>
      <a:lvl1pPr algn="l" defTabSz="1219170" rtl="0" eaLnBrk="1" latinLnBrk="0" hangingPunct="1">
        <a:spcBef>
          <a:spcPct val="0"/>
        </a:spcBef>
        <a:buNone/>
        <a:defRPr sz="3733" b="1" kern="1200">
          <a:solidFill>
            <a:srgbClr val="3C414B"/>
          </a:solidFill>
          <a:effectLst/>
          <a:latin typeface="Arial" panose="020B0604020202020204" pitchFamily="34" charset="0"/>
          <a:ea typeface="+mj-ea"/>
          <a:cs typeface="+mj-cs"/>
        </a:defRPr>
      </a:lvl1pPr>
    </p:titleStyle>
    <p:bodyStyle>
      <a:lvl1pPr marL="357708" indent="-357708" algn="l" defTabSz="1219170" rtl="0" eaLnBrk="1" latinLnBrk="0" hangingPunct="1">
        <a:spcBef>
          <a:spcPct val="20000"/>
        </a:spcBef>
        <a:buClr>
          <a:srgbClr val="00285A"/>
        </a:buClr>
        <a:buFont typeface="Wingdings" pitchFamily="2" charset="2"/>
        <a:buChar char="n"/>
        <a:defRPr sz="2400" b="0" kern="1200">
          <a:solidFill>
            <a:schemeClr val="tx1">
              <a:lumMod val="65000"/>
              <a:lumOff val="35000"/>
            </a:schemeClr>
          </a:solidFill>
          <a:latin typeface="Arial" panose="020B0604020202020204" pitchFamily="34" charset="0"/>
          <a:ea typeface="+mn-ea"/>
          <a:cs typeface="+mn-cs"/>
        </a:defRPr>
      </a:lvl1pPr>
      <a:lvl2pPr marL="715415" indent="-357708" algn="l" defTabSz="1219170" rtl="0" eaLnBrk="1" latinLnBrk="0" hangingPunct="1">
        <a:spcBef>
          <a:spcPct val="20000"/>
        </a:spcBef>
        <a:buClr>
          <a:srgbClr val="285FAA"/>
        </a:buClr>
        <a:buFont typeface="Wingdings" pitchFamily="2" charset="2"/>
        <a:buChar char="n"/>
        <a:defRPr sz="2133" b="0" kern="1200">
          <a:solidFill>
            <a:schemeClr val="tx1">
              <a:lumMod val="65000"/>
              <a:lumOff val="35000"/>
            </a:schemeClr>
          </a:solidFill>
          <a:latin typeface="Arial" panose="020B0604020202020204" pitchFamily="34" charset="0"/>
          <a:ea typeface="+mn-ea"/>
          <a:cs typeface="+mn-cs"/>
        </a:defRPr>
      </a:lvl2pPr>
      <a:lvl3pPr marL="1073124" indent="-357708"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3pPr>
      <a:lvl4pPr marL="1430831" indent="-357708"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4pPr>
      <a:lvl5pPr marL="1790655" indent="-359824"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earlycareeroptomvicsa@gmail.com"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3.jpeg"/><Relationship Id="rId4" Type="http://schemas.openxmlformats.org/officeDocument/2006/relationships/hyperlink" Target="mailto:office.vicsa@optometry.org.a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34" y="3751605"/>
            <a:ext cx="11767558" cy="1914257"/>
          </a:xfrm>
          <a:solidFill>
            <a:srgbClr val="7030A0"/>
          </a:solidFill>
        </p:spPr>
        <p:txBody>
          <a:bodyPr/>
          <a:lstStyle/>
          <a:p>
            <a:pPr algn="ctr"/>
            <a:r>
              <a:rPr lang="en-US" sz="5000" dirty="0"/>
              <a:t>ECOV/SA’s: </a:t>
            </a:r>
            <a:r>
              <a:rPr lang="en-AU" sz="5000" b="1" i="0" dirty="0">
                <a:effectLst/>
                <a:latin typeface="OA"/>
              </a:rPr>
              <a:t>Neuro-optometry/ophthalmology Webinar</a:t>
            </a:r>
            <a:endParaRPr lang="en-AU" sz="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3953" y="-326317"/>
            <a:ext cx="2528047" cy="2502596"/>
          </a:xfrm>
          <a:prstGeom prst="rect">
            <a:avLst/>
          </a:prstGeom>
        </p:spPr>
      </p:pic>
    </p:spTree>
    <p:extLst>
      <p:ext uri="{BB962C8B-B14F-4D97-AF65-F5344CB8AC3E}">
        <p14:creationId xmlns:p14="http://schemas.microsoft.com/office/powerpoint/2010/main" val="300912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ECOV/SA survey of members</a:t>
            </a:r>
            <a:endParaRPr lang="en-AU" dirty="0"/>
          </a:p>
        </p:txBody>
      </p:sp>
      <p:sp>
        <p:nvSpPr>
          <p:cNvPr id="3" name="Content Placeholder 2"/>
          <p:cNvSpPr>
            <a:spLocks noGrp="1"/>
          </p:cNvSpPr>
          <p:nvPr>
            <p:ph idx="1"/>
          </p:nvPr>
        </p:nvSpPr>
        <p:spPr>
          <a:xfrm>
            <a:off x="948069" y="1988841"/>
            <a:ext cx="10351302" cy="4137323"/>
          </a:xfrm>
        </p:spPr>
        <p:txBody>
          <a:bodyPr/>
          <a:lstStyle/>
          <a:p>
            <a:pPr marL="0" indent="0">
              <a:buNone/>
            </a:pPr>
            <a:r>
              <a:rPr lang="en-US" b="1" dirty="0"/>
              <a:t>Demographics</a:t>
            </a:r>
          </a:p>
          <a:p>
            <a:pPr>
              <a:buFont typeface="Arial" panose="020B0604020202020204" pitchFamily="34" charset="0"/>
              <a:buChar char="•"/>
            </a:pPr>
            <a:r>
              <a:rPr lang="en-US" dirty="0"/>
              <a:t>Brief survey of members to inform our participation at OA’s National ECO Think Tank in Sept/Oct</a:t>
            </a:r>
          </a:p>
          <a:p>
            <a:pPr>
              <a:buFont typeface="Arial" panose="020B0604020202020204" pitchFamily="34" charset="0"/>
              <a:buChar char="•"/>
            </a:pPr>
            <a:r>
              <a:rPr lang="en-US" dirty="0"/>
              <a:t>57 eligible survey respondents</a:t>
            </a:r>
          </a:p>
          <a:p>
            <a:pPr lvl="1">
              <a:buFont typeface="Arial" panose="020B0604020202020204" pitchFamily="34" charset="0"/>
              <a:buChar char="•"/>
            </a:pPr>
            <a:r>
              <a:rPr lang="en-US" dirty="0"/>
              <a:t>44 practice in Victoria</a:t>
            </a:r>
          </a:p>
          <a:p>
            <a:pPr lvl="1">
              <a:buFont typeface="Arial" panose="020B0604020202020204" pitchFamily="34" charset="0"/>
              <a:buChar char="•"/>
            </a:pPr>
            <a:r>
              <a:rPr lang="en-US" dirty="0"/>
              <a:t>13 in SA</a:t>
            </a:r>
          </a:p>
          <a:p>
            <a:pPr>
              <a:buFont typeface="Arial" panose="020B0604020202020204" pitchFamily="34" charset="0"/>
              <a:buChar char="•"/>
            </a:pPr>
            <a:r>
              <a:rPr lang="en-US" dirty="0"/>
              <a:t>Most respondents practice in corporate (n=24) or independent (n=23)</a:t>
            </a:r>
          </a:p>
          <a:p>
            <a:pPr>
              <a:buFont typeface="Arial" panose="020B0604020202020204" pitchFamily="34" charset="0"/>
              <a:buChar char="•"/>
            </a:pPr>
            <a:endParaRPr lang="en-US" dirty="0"/>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spTree>
    <p:extLst>
      <p:ext uri="{BB962C8B-B14F-4D97-AF65-F5344CB8AC3E}">
        <p14:creationId xmlns:p14="http://schemas.microsoft.com/office/powerpoint/2010/main" val="233915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priorities</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AU" dirty="0"/>
          </a:p>
          <a:p>
            <a:pPr>
              <a:buFont typeface="Arial" panose="020B0604020202020204" pitchFamily="34" charset="0"/>
              <a:buChar char="•"/>
            </a:pPr>
            <a:r>
              <a:rPr lang="en-AU" dirty="0"/>
              <a:t>Highest priority – Ensuring Diversity of Job Opportunities</a:t>
            </a:r>
          </a:p>
          <a:p>
            <a:pPr lvl="1">
              <a:buFont typeface="Arial" panose="020B0604020202020204" pitchFamily="34" charset="0"/>
              <a:buChar char="•"/>
            </a:pPr>
            <a:r>
              <a:rPr lang="en-AU" dirty="0"/>
              <a:t>Developing Collaborative Care Models</a:t>
            </a:r>
          </a:p>
          <a:p>
            <a:pPr lvl="1">
              <a:buFont typeface="Arial" panose="020B0604020202020204" pitchFamily="34" charset="0"/>
              <a:buChar char="•"/>
            </a:pPr>
            <a:r>
              <a:rPr lang="en-AU" dirty="0"/>
              <a:t>Oversupply of Optometrists</a:t>
            </a:r>
          </a:p>
          <a:p>
            <a:pPr lvl="1">
              <a:buFont typeface="Arial" panose="020B0604020202020204" pitchFamily="34" charset="0"/>
              <a:buChar char="•"/>
            </a:pPr>
            <a:endParaRPr lang="en-AU" dirty="0"/>
          </a:p>
          <a:p>
            <a:pPr>
              <a:buFont typeface="Arial" panose="020B0604020202020204" pitchFamily="34" charset="0"/>
              <a:buChar char="•"/>
            </a:pPr>
            <a:r>
              <a:rPr lang="en-AU" dirty="0"/>
              <a:t>Improving the Diversity of Opportunities</a:t>
            </a:r>
          </a:p>
          <a:p>
            <a:pPr lvl="1">
              <a:buFont typeface="Arial" panose="020B0604020202020204" pitchFamily="34" charset="0"/>
              <a:buChar char="•"/>
            </a:pPr>
            <a:r>
              <a:rPr lang="en-AU" dirty="0"/>
              <a:t>Eye care in Non-Traditional Locations</a:t>
            </a:r>
          </a:p>
          <a:p>
            <a:pPr lvl="1">
              <a:buFont typeface="Arial" panose="020B0604020202020204" pitchFamily="34" charset="0"/>
              <a:buChar char="•"/>
            </a:pPr>
            <a:r>
              <a:rPr lang="en-AU" dirty="0"/>
              <a:t>Increasing Scope of Practice</a:t>
            </a:r>
          </a:p>
          <a:p>
            <a:pPr lvl="1">
              <a:buFont typeface="Arial" panose="020B0604020202020204" pitchFamily="34" charset="0"/>
              <a:buChar char="•"/>
            </a:pPr>
            <a:r>
              <a:rPr lang="en-AU" dirty="0"/>
              <a:t>Developing Multidisciplinary Ophthalmology Outpatient Care Models</a:t>
            </a:r>
          </a:p>
          <a:p>
            <a:pPr lvl="1">
              <a:buFont typeface="Arial" panose="020B0604020202020204" pitchFamily="34" charset="0"/>
              <a:buChar char="•"/>
            </a:pPr>
            <a:r>
              <a:rPr lang="en-AU" dirty="0"/>
              <a:t>Specialisation Endorsement</a:t>
            </a: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spTree>
    <p:extLst>
      <p:ext uri="{BB962C8B-B14F-4D97-AF65-F5344CB8AC3E}">
        <p14:creationId xmlns:p14="http://schemas.microsoft.com/office/powerpoint/2010/main" val="162561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priorities</a:t>
            </a:r>
            <a:endParaRPr lang="en-AU" dirty="0"/>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sp>
        <p:nvSpPr>
          <p:cNvPr id="7" name="Content Placeholder 2">
            <a:extLst>
              <a:ext uri="{FF2B5EF4-FFF2-40B4-BE49-F238E27FC236}">
                <a16:creationId xmlns:a16="http://schemas.microsoft.com/office/drawing/2014/main" id="{E4AFD25C-EE8F-471C-B9DB-2BD359A2BDD7}"/>
              </a:ext>
            </a:extLst>
          </p:cNvPr>
          <p:cNvSpPr>
            <a:spLocks noGrp="1"/>
          </p:cNvSpPr>
          <p:nvPr>
            <p:ph idx="1"/>
          </p:nvPr>
        </p:nvSpPr>
        <p:spPr>
          <a:xfrm>
            <a:off x="948069" y="1988841"/>
            <a:ext cx="9660432" cy="4137323"/>
          </a:xfrm>
        </p:spPr>
        <p:txBody>
          <a:bodyPr/>
          <a:lstStyle/>
          <a:p>
            <a:pPr>
              <a:buFont typeface="Arial" panose="020B0604020202020204" pitchFamily="34" charset="0"/>
              <a:buChar char="•"/>
            </a:pPr>
            <a:endParaRPr lang="en-AU" dirty="0"/>
          </a:p>
          <a:p>
            <a:pPr>
              <a:buFont typeface="Arial" panose="020B0604020202020204" pitchFamily="34" charset="0"/>
              <a:buChar char="•"/>
            </a:pPr>
            <a:r>
              <a:rPr lang="en-AU" dirty="0"/>
              <a:t>Scope of Practice Expansion</a:t>
            </a:r>
          </a:p>
          <a:p>
            <a:pPr lvl="1">
              <a:buFont typeface="Arial" panose="020B0604020202020204" pitchFamily="34" charset="0"/>
              <a:buChar char="•"/>
            </a:pPr>
            <a:r>
              <a:rPr lang="en-AU" dirty="0"/>
              <a:t>60% ranked Oral Medication endorsement as highest priority</a:t>
            </a:r>
          </a:p>
          <a:p>
            <a:pPr lvl="1">
              <a:buFont typeface="Arial" panose="020B0604020202020204" pitchFamily="34" charset="0"/>
              <a:buChar char="•"/>
            </a:pPr>
            <a:r>
              <a:rPr lang="en-AU" dirty="0"/>
              <a:t>Followed by YAG/PI and Intra-</a:t>
            </a:r>
            <a:r>
              <a:rPr lang="en-AU" dirty="0" err="1"/>
              <a:t>vitreal</a:t>
            </a:r>
            <a:r>
              <a:rPr lang="en-AU" dirty="0"/>
              <a:t> injections</a:t>
            </a:r>
          </a:p>
        </p:txBody>
      </p:sp>
    </p:spTree>
    <p:extLst>
      <p:ext uri="{BB962C8B-B14F-4D97-AF65-F5344CB8AC3E}">
        <p14:creationId xmlns:p14="http://schemas.microsoft.com/office/powerpoint/2010/main" val="63795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39" y="692151"/>
            <a:ext cx="9661073" cy="720080"/>
          </a:xfrm>
        </p:spPr>
        <p:txBody>
          <a:bodyPr>
            <a:normAutofit/>
          </a:bodyPr>
          <a:lstStyle/>
          <a:p>
            <a:r>
              <a:rPr lang="en-AU" sz="4000" dirty="0">
                <a:latin typeface="+mn-lt"/>
              </a:rPr>
              <a:t>ECOV/SA contact details</a:t>
            </a:r>
          </a:p>
        </p:txBody>
      </p:sp>
      <p:sp>
        <p:nvSpPr>
          <p:cNvPr id="7" name="Content Placeholder 6"/>
          <p:cNvSpPr>
            <a:spLocks noGrp="1"/>
          </p:cNvSpPr>
          <p:nvPr>
            <p:ph sz="half" idx="2"/>
          </p:nvPr>
        </p:nvSpPr>
        <p:spPr>
          <a:xfrm>
            <a:off x="722239" y="1716912"/>
            <a:ext cx="9071520" cy="4137323"/>
          </a:xfrm>
        </p:spPr>
        <p:txBody>
          <a:bodyPr>
            <a:normAutofit fontScale="92500" lnSpcReduction="10000"/>
          </a:bodyPr>
          <a:lstStyle/>
          <a:p>
            <a:pPr marL="0" indent="0">
              <a:buNone/>
            </a:pPr>
            <a:endParaRPr lang="en-AU" sz="3200" dirty="0"/>
          </a:p>
          <a:p>
            <a:pPr marL="0" indent="0">
              <a:buNone/>
            </a:pPr>
            <a:r>
              <a:rPr lang="en-AU" sz="3200" dirty="0"/>
              <a:t>		</a:t>
            </a:r>
            <a:r>
              <a:rPr lang="en-AU" sz="3200" dirty="0">
                <a:latin typeface="+mn-lt"/>
              </a:rPr>
              <a:t>Early Career Optometrists </a:t>
            </a:r>
            <a:br>
              <a:rPr lang="en-AU" sz="3200" dirty="0">
                <a:latin typeface="+mn-lt"/>
              </a:rPr>
            </a:br>
            <a:r>
              <a:rPr lang="en-AU" sz="3200" dirty="0">
                <a:latin typeface="+mn-lt"/>
              </a:rPr>
              <a:t>		Victoria South Australia</a:t>
            </a:r>
          </a:p>
          <a:p>
            <a:pPr marL="0" indent="0">
              <a:buNone/>
            </a:pPr>
            <a:r>
              <a:rPr lang="en-AU" sz="3200" dirty="0">
                <a:latin typeface="+mn-lt"/>
              </a:rPr>
              <a:t>		</a:t>
            </a:r>
            <a:r>
              <a:rPr lang="en-AU" sz="3200" dirty="0">
                <a:latin typeface="+mn-lt"/>
                <a:hlinkClick r:id="rId3"/>
              </a:rPr>
              <a:t>earlycareeroptomvicsa@gmail.com</a:t>
            </a:r>
            <a:endParaRPr lang="en-AU" sz="3200" dirty="0">
              <a:latin typeface="+mn-lt"/>
            </a:endParaRPr>
          </a:p>
          <a:p>
            <a:pPr marL="0" indent="0">
              <a:buNone/>
            </a:pPr>
            <a:endParaRPr lang="en-US" sz="3200" dirty="0">
              <a:latin typeface="+mn-lt"/>
            </a:endParaRPr>
          </a:p>
          <a:p>
            <a:pPr marL="0" indent="0">
              <a:buNone/>
            </a:pPr>
            <a:r>
              <a:rPr lang="en-US" sz="3200" dirty="0">
                <a:latin typeface="+mn-lt"/>
              </a:rPr>
              <a:t>or contact the OV/SA office</a:t>
            </a:r>
          </a:p>
          <a:p>
            <a:pPr marL="0" indent="0">
              <a:buNone/>
            </a:pPr>
            <a:r>
              <a:rPr lang="en-US" sz="3200" dirty="0">
                <a:latin typeface="+mn-lt"/>
              </a:rPr>
              <a:t>e:		</a:t>
            </a:r>
            <a:r>
              <a:rPr lang="en-US" sz="3200" dirty="0">
                <a:latin typeface="+mn-lt"/>
                <a:hlinkClick r:id="rId4"/>
              </a:rPr>
              <a:t>office.vicsa@optometry.org.au</a:t>
            </a:r>
            <a:r>
              <a:rPr lang="en-US" sz="3200" dirty="0">
                <a:latin typeface="+mn-lt"/>
              </a:rPr>
              <a:t> </a:t>
            </a:r>
          </a:p>
          <a:p>
            <a:pPr marL="0" indent="0">
              <a:buNone/>
            </a:pPr>
            <a:r>
              <a:rPr lang="en-US" sz="3200" dirty="0" err="1">
                <a:latin typeface="+mn-lt"/>
              </a:rPr>
              <a:t>ph</a:t>
            </a:r>
            <a:r>
              <a:rPr lang="en-US" sz="3200" dirty="0">
                <a:latin typeface="+mn-lt"/>
              </a:rPr>
              <a:t>:		(03) 9652 9100 </a:t>
            </a:r>
            <a:endParaRPr lang="en-AU" sz="3200" dirty="0">
              <a:latin typeface="+mn-lt"/>
            </a:endParaRP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pic>
        <p:nvPicPr>
          <p:cNvPr id="10" name="Picture Placeholder 6"/>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t="8702" b="8702"/>
          <a:stretch>
            <a:fillRect/>
          </a:stretch>
        </p:blipFill>
        <p:spPr>
          <a:prstGeom prst="rect">
            <a:avLst/>
          </a:prstGeom>
        </p:spPr>
      </p:pic>
      <p:pic>
        <p:nvPicPr>
          <p:cNvPr id="6" name="Content Placeholder 5"/>
          <p:cNvPicPr>
            <a:picLocks noGrp="1" noChangeAspect="1"/>
          </p:cNvPicPr>
          <p:nvPr>
            <p:ph sz="half" idx="1"/>
          </p:nvPr>
        </p:nvPicPr>
        <p:blipFill>
          <a:blip r:embed="rId6"/>
          <a:stretch>
            <a:fillRect/>
          </a:stretch>
        </p:blipFill>
        <p:spPr>
          <a:xfrm>
            <a:off x="1024759" y="1919909"/>
            <a:ext cx="1661965" cy="1661965"/>
          </a:xfrm>
          <a:prstGeom prst="rect">
            <a:avLst/>
          </a:prstGeom>
        </p:spPr>
      </p:pic>
    </p:spTree>
    <p:extLst>
      <p:ext uri="{BB962C8B-B14F-4D97-AF65-F5344CB8AC3E}">
        <p14:creationId xmlns:p14="http://schemas.microsoft.com/office/powerpoint/2010/main" val="367324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8763" y="5321693"/>
            <a:ext cx="10006606" cy="720080"/>
          </a:xfrm>
        </p:spPr>
        <p:txBody>
          <a:bodyPr>
            <a:normAutofit/>
          </a:bodyPr>
          <a:lstStyle/>
          <a:p>
            <a:r>
              <a:rPr lang="en-AU" sz="3200" dirty="0">
                <a:latin typeface="+mj-lt"/>
              </a:rPr>
              <a:t>Dr Jeremiah Lim		 Dr Rahul Chakrabarti	</a:t>
            </a:r>
          </a:p>
        </p:txBody>
      </p:sp>
      <p:pic>
        <p:nvPicPr>
          <p:cNvPr id="9"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sp>
        <p:nvSpPr>
          <p:cNvPr id="7" name="Title 3"/>
          <p:cNvSpPr txBox="1">
            <a:spLocks/>
          </p:cNvSpPr>
          <p:nvPr/>
        </p:nvSpPr>
        <p:spPr>
          <a:xfrm>
            <a:off x="1177727" y="954077"/>
            <a:ext cx="9025003" cy="720080"/>
          </a:xfrm>
          <a:prstGeom prst="rect">
            <a:avLst/>
          </a:prstGeom>
        </p:spPr>
        <p:txBody>
          <a:bodyPr vert="horz" lIns="91440" tIns="45720" rIns="91440" bIns="45720" rtlCol="0" anchor="ctr">
            <a:normAutofit fontScale="97500"/>
          </a:bodyPr>
          <a:lstStyle>
            <a:lvl1pPr algn="l" defTabSz="1219170" rtl="0" eaLnBrk="1" latinLnBrk="0" hangingPunct="1">
              <a:spcBef>
                <a:spcPct val="0"/>
              </a:spcBef>
              <a:buNone/>
              <a:defRPr sz="4800" b="1" kern="1200">
                <a:solidFill>
                  <a:srgbClr val="3C414B"/>
                </a:solidFill>
                <a:effectLst/>
                <a:latin typeface="Arial" panose="020B0604020202020204" pitchFamily="34" charset="0"/>
                <a:ea typeface="+mj-ea"/>
                <a:cs typeface="+mj-cs"/>
              </a:defRPr>
            </a:lvl1pPr>
          </a:lstStyle>
          <a:p>
            <a:r>
              <a:rPr lang="en-AU" sz="4000" dirty="0">
                <a:latin typeface="+mj-lt"/>
              </a:rPr>
              <a:t>Speakers</a:t>
            </a:r>
          </a:p>
        </p:txBody>
      </p:sp>
      <p:pic>
        <p:nvPicPr>
          <p:cNvPr id="2" name="Picture 1">
            <a:extLst>
              <a:ext uri="{FF2B5EF4-FFF2-40B4-BE49-F238E27FC236}">
                <a16:creationId xmlns:a16="http://schemas.microsoft.com/office/drawing/2014/main" id="{CCC8FEE0-0CD0-4AE1-98F9-36E772C4B1E2}"/>
              </a:ext>
            </a:extLst>
          </p:cNvPr>
          <p:cNvPicPr>
            <a:picLocks noChangeAspect="1"/>
          </p:cNvPicPr>
          <p:nvPr/>
        </p:nvPicPr>
        <p:blipFill>
          <a:blip r:embed="rId4"/>
          <a:stretch>
            <a:fillRect/>
          </a:stretch>
        </p:blipFill>
        <p:spPr>
          <a:xfrm>
            <a:off x="1624947" y="1995487"/>
            <a:ext cx="2857500" cy="2867025"/>
          </a:xfrm>
          <a:prstGeom prst="rect">
            <a:avLst/>
          </a:prstGeom>
        </p:spPr>
      </p:pic>
      <p:pic>
        <p:nvPicPr>
          <p:cNvPr id="5" name="Picture 4">
            <a:extLst>
              <a:ext uri="{FF2B5EF4-FFF2-40B4-BE49-F238E27FC236}">
                <a16:creationId xmlns:a16="http://schemas.microsoft.com/office/drawing/2014/main" id="{572600BD-AF66-4883-A0C2-788763DE1C74}"/>
              </a:ext>
            </a:extLst>
          </p:cNvPr>
          <p:cNvPicPr>
            <a:picLocks noChangeAspect="1"/>
          </p:cNvPicPr>
          <p:nvPr/>
        </p:nvPicPr>
        <p:blipFill>
          <a:blip r:embed="rId5"/>
          <a:stretch>
            <a:fillRect/>
          </a:stretch>
        </p:blipFill>
        <p:spPr>
          <a:xfrm>
            <a:off x="6674266" y="1995487"/>
            <a:ext cx="2781614" cy="2921329"/>
          </a:xfrm>
          <a:prstGeom prst="rect">
            <a:avLst/>
          </a:prstGeom>
        </p:spPr>
      </p:pic>
    </p:spTree>
    <p:extLst>
      <p:ext uri="{BB962C8B-B14F-4D97-AF65-F5344CB8AC3E}">
        <p14:creationId xmlns:p14="http://schemas.microsoft.com/office/powerpoint/2010/main" val="45486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AU" sz="4000" dirty="0">
                <a:latin typeface="+mj-lt"/>
              </a:rPr>
              <a:t>Interactive Breakout Session</a:t>
            </a:r>
          </a:p>
        </p:txBody>
      </p:sp>
      <p:pic>
        <p:nvPicPr>
          <p:cNvPr id="9" name="Picture Placeholder 6"/>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8286" b="8286"/>
          <a:stretch>
            <a:fillRect/>
          </a:stretch>
        </p:blipFill>
        <p:spPr>
          <a:xfrm>
            <a:off x="9763125" y="267910"/>
            <a:ext cx="1057275" cy="863600"/>
          </a:xfrm>
          <a:prstGeom prst="rect">
            <a:avLst/>
          </a:prstGeom>
        </p:spPr>
      </p:pic>
    </p:spTree>
    <p:extLst>
      <p:ext uri="{BB962C8B-B14F-4D97-AF65-F5344CB8AC3E}">
        <p14:creationId xmlns:p14="http://schemas.microsoft.com/office/powerpoint/2010/main" val="396967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113" y="3016593"/>
            <a:ext cx="9313035" cy="720080"/>
          </a:xfrm>
        </p:spPr>
        <p:txBody>
          <a:bodyPr/>
          <a:lstStyle/>
          <a:p>
            <a:r>
              <a:rPr lang="en-US" dirty="0">
                <a:latin typeface="+mj-lt"/>
              </a:rPr>
              <a:t>Evaluation and Close</a:t>
            </a:r>
            <a:endParaRPr lang="en-AU" dirty="0">
              <a:latin typeface="+mj-lt"/>
            </a:endParaRPr>
          </a:p>
        </p:txBody>
      </p:sp>
    </p:spTree>
    <p:extLst>
      <p:ext uri="{BB962C8B-B14F-4D97-AF65-F5344CB8AC3E}">
        <p14:creationId xmlns:p14="http://schemas.microsoft.com/office/powerpoint/2010/main" val="151801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7792-1ECB-4F3F-B78A-71C4CDA03F6B}"/>
              </a:ext>
            </a:extLst>
          </p:cNvPr>
          <p:cNvSpPr>
            <a:spLocks noGrp="1"/>
          </p:cNvSpPr>
          <p:nvPr>
            <p:ph type="ctrTitle"/>
          </p:nvPr>
        </p:nvSpPr>
        <p:spPr/>
        <p:txBody>
          <a:bodyPr/>
          <a:lstStyle/>
          <a:p>
            <a:r>
              <a:rPr lang="en-AU" dirty="0">
                <a:latin typeface="+mn-lt"/>
              </a:rPr>
              <a:t>Welcome</a:t>
            </a:r>
          </a:p>
        </p:txBody>
      </p:sp>
      <p:sp>
        <p:nvSpPr>
          <p:cNvPr id="3" name="Subtitle 2">
            <a:extLst>
              <a:ext uri="{FF2B5EF4-FFF2-40B4-BE49-F238E27FC236}">
                <a16:creationId xmlns:a16="http://schemas.microsoft.com/office/drawing/2014/main" id="{96A543C5-6859-4423-8F9E-0A20DE052BC6}"/>
              </a:ext>
            </a:extLst>
          </p:cNvPr>
          <p:cNvSpPr>
            <a:spLocks noGrp="1"/>
          </p:cNvSpPr>
          <p:nvPr>
            <p:ph type="subTitle" idx="1"/>
          </p:nvPr>
        </p:nvSpPr>
        <p:spPr>
          <a:xfrm>
            <a:off x="1487488" y="3717033"/>
            <a:ext cx="9783486" cy="1252533"/>
          </a:xfrm>
        </p:spPr>
        <p:txBody>
          <a:bodyPr>
            <a:noAutofit/>
          </a:bodyPr>
          <a:lstStyle/>
          <a:p>
            <a:r>
              <a:rPr lang="en-AU" dirty="0">
                <a:latin typeface="+mn-lt"/>
              </a:rPr>
              <a:t>Chelsea Lane</a:t>
            </a:r>
          </a:p>
          <a:p>
            <a:r>
              <a:rPr lang="en-AU" dirty="0">
                <a:latin typeface="+mn-lt"/>
              </a:rPr>
              <a:t>Early Career Optometrists Victoria South Australia</a:t>
            </a:r>
          </a:p>
        </p:txBody>
      </p:sp>
      <p:pic>
        <p:nvPicPr>
          <p:cNvPr id="4" name="Picture Placeholder 6"/>
          <p:cNvPicPr>
            <a:picLocks noChangeAspect="1"/>
          </p:cNvPicPr>
          <p:nvPr/>
        </p:nvPicPr>
        <p:blipFill>
          <a:blip r:embed="rId3" cstate="print">
            <a:extLst>
              <a:ext uri="{28A0092B-C50C-407E-A947-70E740481C1C}">
                <a14:useLocalDpi xmlns:a14="http://schemas.microsoft.com/office/drawing/2010/main" val="0"/>
              </a:ext>
            </a:extLst>
          </a:blip>
          <a:srcRect t="8286" b="8286"/>
          <a:stretch>
            <a:fillRect/>
          </a:stretch>
        </p:blipFill>
        <p:spPr>
          <a:xfrm>
            <a:off x="9676573" y="260351"/>
            <a:ext cx="1056216" cy="863600"/>
          </a:xfrm>
          <a:prstGeom prst="rect">
            <a:avLst/>
          </a:prstGeom>
        </p:spPr>
      </p:pic>
    </p:spTree>
    <p:extLst>
      <p:ext uri="{BB962C8B-B14F-4D97-AF65-F5344CB8AC3E}">
        <p14:creationId xmlns:p14="http://schemas.microsoft.com/office/powerpoint/2010/main" val="166084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2826" y="566278"/>
            <a:ext cx="9695677" cy="720080"/>
          </a:xfrm>
        </p:spPr>
        <p:txBody>
          <a:bodyPr>
            <a:normAutofit/>
          </a:bodyPr>
          <a:lstStyle/>
          <a:p>
            <a:r>
              <a:rPr lang="en-AU" sz="4000" dirty="0">
                <a:latin typeface="+mn-lt"/>
              </a:rPr>
              <a:t>Program overview</a:t>
            </a:r>
          </a:p>
        </p:txBody>
      </p:sp>
      <p:sp>
        <p:nvSpPr>
          <p:cNvPr id="6" name="Content Placeholder 5"/>
          <p:cNvSpPr>
            <a:spLocks noGrp="1"/>
          </p:cNvSpPr>
          <p:nvPr>
            <p:ph idx="1"/>
          </p:nvPr>
        </p:nvSpPr>
        <p:spPr>
          <a:xfrm>
            <a:off x="396230" y="1469691"/>
            <a:ext cx="11399539" cy="4676292"/>
          </a:xfrm>
        </p:spPr>
        <p:txBody>
          <a:bodyPr>
            <a:normAutofit lnSpcReduction="10000"/>
          </a:bodyPr>
          <a:lstStyle/>
          <a:p>
            <a:pPr>
              <a:lnSpc>
                <a:spcPct val="150000"/>
              </a:lnSpc>
              <a:spcBef>
                <a:spcPts val="0"/>
              </a:spcBef>
              <a:buFont typeface="Arial" panose="020B0604020202020204" pitchFamily="34" charset="0"/>
              <a:buChar char="•"/>
            </a:pPr>
            <a:r>
              <a:rPr lang="en-AU" sz="3500" b="1" dirty="0">
                <a:latin typeface="+mn-lt"/>
              </a:rPr>
              <a:t>ECOV/SA update</a:t>
            </a:r>
          </a:p>
          <a:p>
            <a:pPr lvl="1">
              <a:lnSpc>
                <a:spcPct val="150000"/>
              </a:lnSpc>
              <a:spcBef>
                <a:spcPts val="0"/>
              </a:spcBef>
              <a:buFont typeface="Arial" panose="020B0604020202020204" pitchFamily="34" charset="0"/>
              <a:buChar char="•"/>
            </a:pPr>
            <a:r>
              <a:rPr lang="en-US" sz="3500" dirty="0">
                <a:latin typeface="+mn-lt"/>
              </a:rPr>
              <a:t>Chelsea Lane, committee member</a:t>
            </a:r>
          </a:p>
          <a:p>
            <a:pPr>
              <a:lnSpc>
                <a:spcPct val="150000"/>
              </a:lnSpc>
              <a:spcBef>
                <a:spcPts val="0"/>
              </a:spcBef>
              <a:buFont typeface="Arial" panose="020B0604020202020204" pitchFamily="34" charset="0"/>
              <a:buChar char="•"/>
            </a:pPr>
            <a:r>
              <a:rPr lang="en-US" sz="3500" b="1" dirty="0">
                <a:latin typeface="+mn-lt"/>
              </a:rPr>
              <a:t>Neuro- presentations with interactive learning sessions</a:t>
            </a:r>
            <a:endParaRPr lang="en-AU" sz="3500" b="1" dirty="0">
              <a:latin typeface="+mn-lt"/>
            </a:endParaRPr>
          </a:p>
          <a:p>
            <a:pPr lvl="1">
              <a:lnSpc>
                <a:spcPct val="150000"/>
              </a:lnSpc>
              <a:spcBef>
                <a:spcPts val="0"/>
              </a:spcBef>
              <a:buFont typeface="Arial" panose="020B0604020202020204" pitchFamily="34" charset="0"/>
              <a:buChar char="•"/>
            </a:pPr>
            <a:r>
              <a:rPr lang="en-US" sz="3500" dirty="0">
                <a:latin typeface="+mn-lt"/>
              </a:rPr>
              <a:t>Dr Jeremiah Lim </a:t>
            </a:r>
          </a:p>
          <a:p>
            <a:pPr lvl="1">
              <a:lnSpc>
                <a:spcPct val="150000"/>
              </a:lnSpc>
              <a:spcBef>
                <a:spcPts val="0"/>
              </a:spcBef>
              <a:buFont typeface="Arial" panose="020B0604020202020204" pitchFamily="34" charset="0"/>
              <a:buChar char="•"/>
            </a:pPr>
            <a:r>
              <a:rPr lang="en-US" sz="3500" dirty="0">
                <a:latin typeface="+mn-lt"/>
              </a:rPr>
              <a:t>Rahul Chakrabarti</a:t>
            </a:r>
          </a:p>
          <a:p>
            <a:pPr>
              <a:lnSpc>
                <a:spcPct val="150000"/>
              </a:lnSpc>
              <a:spcBef>
                <a:spcPts val="0"/>
              </a:spcBef>
              <a:buFont typeface="Arial" panose="020B0604020202020204" pitchFamily="34" charset="0"/>
              <a:buChar char="•"/>
            </a:pPr>
            <a:r>
              <a:rPr lang="en-AU" sz="3500" b="1" dirty="0">
                <a:latin typeface="+mn-lt"/>
              </a:rPr>
              <a:t>Close and evaluation </a:t>
            </a:r>
          </a:p>
          <a:p>
            <a:endParaRPr lang="en-AU" dirty="0"/>
          </a:p>
        </p:txBody>
      </p:sp>
      <p:pic>
        <p:nvPicPr>
          <p:cNvPr id="8"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365" y="3762600"/>
            <a:ext cx="1477291" cy="2529122"/>
          </a:xfrm>
          <a:prstGeom prst="rect">
            <a:avLst/>
          </a:prstGeom>
        </p:spPr>
      </p:pic>
    </p:spTree>
    <p:extLst>
      <p:ext uri="{BB962C8B-B14F-4D97-AF65-F5344CB8AC3E}">
        <p14:creationId xmlns:p14="http://schemas.microsoft.com/office/powerpoint/2010/main" val="34787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00" y="430667"/>
            <a:ext cx="9695677" cy="992270"/>
          </a:xfrm>
        </p:spPr>
        <p:txBody>
          <a:bodyPr>
            <a:noAutofit/>
          </a:bodyPr>
          <a:lstStyle/>
          <a:p>
            <a:r>
              <a:rPr lang="en-AU" sz="4000" dirty="0">
                <a:latin typeface="+mn-lt"/>
              </a:rPr>
              <a:t>Learning objectives</a:t>
            </a:r>
          </a:p>
        </p:txBody>
      </p:sp>
      <p:sp>
        <p:nvSpPr>
          <p:cNvPr id="3" name="Content Placeholder 2"/>
          <p:cNvSpPr>
            <a:spLocks noGrp="1"/>
          </p:cNvSpPr>
          <p:nvPr>
            <p:ph idx="1"/>
          </p:nvPr>
        </p:nvSpPr>
        <p:spPr>
          <a:xfrm>
            <a:off x="668032" y="1815631"/>
            <a:ext cx="10855935" cy="4611702"/>
          </a:xfrm>
        </p:spPr>
        <p:txBody>
          <a:bodyPr>
            <a:noAutofit/>
          </a:bodyPr>
          <a:lstStyle/>
          <a:p>
            <a:pPr marL="0" indent="0">
              <a:buNone/>
            </a:pPr>
            <a:r>
              <a:rPr lang="en-AU" sz="3200" b="1" dirty="0">
                <a:latin typeface="+mj-lt"/>
              </a:rPr>
              <a:t>To ensure that participants:</a:t>
            </a:r>
          </a:p>
          <a:p>
            <a:pPr algn="l">
              <a:buFont typeface="Arial" panose="020B0604020202020204" pitchFamily="34" charset="0"/>
              <a:buChar char="•"/>
            </a:pPr>
            <a:r>
              <a:rPr lang="en-US" sz="3200" b="0" i="0" dirty="0">
                <a:solidFill>
                  <a:srgbClr val="292E32"/>
                </a:solidFill>
                <a:effectLst/>
                <a:latin typeface="+mn-lt"/>
              </a:rPr>
              <a:t>develop an understanding of how to triage the urgency of a neurological condition</a:t>
            </a:r>
            <a:br>
              <a:rPr lang="en-US" sz="3200" b="0" i="0" dirty="0">
                <a:solidFill>
                  <a:srgbClr val="292E32"/>
                </a:solidFill>
                <a:effectLst/>
                <a:latin typeface="+mn-lt"/>
              </a:rPr>
            </a:br>
            <a:endParaRPr lang="en-US" sz="3200" b="0" i="0" dirty="0">
              <a:solidFill>
                <a:srgbClr val="292E32"/>
              </a:solidFill>
              <a:effectLst/>
              <a:latin typeface="+mn-lt"/>
            </a:endParaRPr>
          </a:p>
          <a:p>
            <a:pPr algn="l">
              <a:buFont typeface="Arial" panose="020B0604020202020204" pitchFamily="34" charset="0"/>
              <a:buChar char="•"/>
            </a:pPr>
            <a:r>
              <a:rPr lang="en-US" sz="3200" b="0" i="0" dirty="0">
                <a:solidFill>
                  <a:srgbClr val="292E32"/>
                </a:solidFill>
                <a:effectLst/>
                <a:latin typeface="+mn-lt"/>
              </a:rPr>
              <a:t>be familiar with how different imaging modalities can help differentiate similar looking conditions</a:t>
            </a:r>
            <a:br>
              <a:rPr lang="en-US" sz="3200" b="0" i="0" dirty="0">
                <a:solidFill>
                  <a:srgbClr val="292E32"/>
                </a:solidFill>
                <a:effectLst/>
                <a:latin typeface="+mn-lt"/>
              </a:rPr>
            </a:br>
            <a:endParaRPr lang="en-US" sz="3200" b="0" i="0" dirty="0">
              <a:solidFill>
                <a:srgbClr val="292E32"/>
              </a:solidFill>
              <a:effectLst/>
              <a:latin typeface="+mn-lt"/>
            </a:endParaRPr>
          </a:p>
          <a:p>
            <a:pPr algn="l">
              <a:buFont typeface="Arial" panose="020B0604020202020204" pitchFamily="34" charset="0"/>
              <a:buChar char="•"/>
            </a:pPr>
            <a:r>
              <a:rPr lang="en-US" sz="3200" b="0" i="0" dirty="0">
                <a:solidFill>
                  <a:srgbClr val="292E32"/>
                </a:solidFill>
                <a:effectLst/>
                <a:latin typeface="+mn-lt"/>
              </a:rPr>
              <a:t>be able to apply this knowledge in a clinical setting</a:t>
            </a:r>
          </a:p>
          <a:p>
            <a:pPr lvl="0">
              <a:buFont typeface="Arial" panose="020B0604020202020204" pitchFamily="34" charset="0"/>
              <a:buChar char="•"/>
            </a:pPr>
            <a:endParaRPr lang="en-AU" sz="3200" dirty="0">
              <a:latin typeface="+mn-lt"/>
            </a:endParaRP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spTree>
    <p:extLst>
      <p:ext uri="{BB962C8B-B14F-4D97-AF65-F5344CB8AC3E}">
        <p14:creationId xmlns:p14="http://schemas.microsoft.com/office/powerpoint/2010/main" val="184905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673" y="692151"/>
            <a:ext cx="9716588" cy="720080"/>
          </a:xfrm>
        </p:spPr>
        <p:txBody>
          <a:bodyPr>
            <a:normAutofit/>
          </a:bodyPr>
          <a:lstStyle/>
          <a:p>
            <a:r>
              <a:rPr lang="en-AU" sz="4000" dirty="0">
                <a:latin typeface="+mn-lt"/>
              </a:rPr>
              <a:t>CPD attendance and assessment</a:t>
            </a: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8" name="Content Placeholder 7">
            <a:extLst>
              <a:ext uri="{FF2B5EF4-FFF2-40B4-BE49-F238E27FC236}">
                <a16:creationId xmlns:a16="http://schemas.microsoft.com/office/drawing/2014/main" id="{E4F74A38-244D-4212-B3EB-5C1FC53A8586}"/>
              </a:ext>
            </a:extLst>
          </p:cNvPr>
          <p:cNvPicPr>
            <a:picLocks noGrp="1" noChangeAspect="1"/>
          </p:cNvPicPr>
          <p:nvPr>
            <p:ph idx="1"/>
          </p:nvPr>
        </p:nvPicPr>
        <p:blipFill>
          <a:blip r:embed="rId4"/>
          <a:stretch>
            <a:fillRect/>
          </a:stretch>
        </p:blipFill>
        <p:spPr>
          <a:xfrm>
            <a:off x="936539" y="2227009"/>
            <a:ext cx="10318919" cy="4107530"/>
          </a:xfrm>
          <a:ln w="15875">
            <a:solidFill>
              <a:schemeClr val="tx1">
                <a:lumMod val="50000"/>
                <a:lumOff val="50000"/>
              </a:schemeClr>
            </a:solidFill>
          </a:ln>
        </p:spPr>
      </p:pic>
      <p:sp>
        <p:nvSpPr>
          <p:cNvPr id="10" name="TextBox 9">
            <a:extLst>
              <a:ext uri="{FF2B5EF4-FFF2-40B4-BE49-F238E27FC236}">
                <a16:creationId xmlns:a16="http://schemas.microsoft.com/office/drawing/2014/main" id="{FC434022-BB5B-49B8-A40C-3C247BD87CE4}"/>
              </a:ext>
            </a:extLst>
          </p:cNvPr>
          <p:cNvSpPr txBox="1"/>
          <p:nvPr/>
        </p:nvSpPr>
        <p:spPr>
          <a:xfrm>
            <a:off x="3046769" y="1527232"/>
            <a:ext cx="6098458" cy="584775"/>
          </a:xfrm>
          <a:prstGeom prst="rect">
            <a:avLst/>
          </a:prstGeom>
          <a:noFill/>
        </p:spPr>
        <p:txBody>
          <a:bodyPr wrap="square">
            <a:spAutoFit/>
          </a:bodyPr>
          <a:lstStyle/>
          <a:p>
            <a:pPr algn="ctr"/>
            <a:r>
              <a:rPr lang="en-AU" sz="3200" dirty="0">
                <a:ea typeface="Calibri" panose="020F0502020204030204" pitchFamily="34" charset="0"/>
                <a:cs typeface="Arial" panose="020B0604020202020204" pitchFamily="34" charset="0"/>
              </a:rPr>
              <a:t>→ </a:t>
            </a:r>
            <a:r>
              <a:rPr lang="en-AU" sz="3200" i="1" dirty="0">
                <a:ea typeface="Calibri" panose="020F0502020204030204" pitchFamily="34" charset="0"/>
                <a:cs typeface="Arial" panose="020B0604020202020204" pitchFamily="34" charset="0"/>
              </a:rPr>
              <a:t>elitecpd.optometry.org.au</a:t>
            </a:r>
            <a:endParaRPr lang="en-US" sz="3200" i="1" dirty="0"/>
          </a:p>
        </p:txBody>
      </p:sp>
    </p:spTree>
    <p:extLst>
      <p:ext uri="{BB962C8B-B14F-4D97-AF65-F5344CB8AC3E}">
        <p14:creationId xmlns:p14="http://schemas.microsoft.com/office/powerpoint/2010/main" val="402369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673" y="692151"/>
            <a:ext cx="9716588" cy="720080"/>
          </a:xfrm>
        </p:spPr>
        <p:txBody>
          <a:bodyPr>
            <a:normAutofit/>
          </a:bodyPr>
          <a:lstStyle/>
          <a:p>
            <a:r>
              <a:rPr lang="en-AU" sz="4000" dirty="0">
                <a:latin typeface="+mn-lt"/>
              </a:rPr>
              <a:t>CPD attendance and assessment</a:t>
            </a: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4" name="Picture 3">
            <a:extLst>
              <a:ext uri="{FF2B5EF4-FFF2-40B4-BE49-F238E27FC236}">
                <a16:creationId xmlns:a16="http://schemas.microsoft.com/office/drawing/2014/main" id="{5C882F07-35D4-421B-A7EB-FF5AF9D87E79}"/>
              </a:ext>
            </a:extLst>
          </p:cNvPr>
          <p:cNvPicPr>
            <a:picLocks noChangeAspect="1"/>
          </p:cNvPicPr>
          <p:nvPr/>
        </p:nvPicPr>
        <p:blipFill>
          <a:blip r:embed="rId4"/>
          <a:stretch>
            <a:fillRect/>
          </a:stretch>
        </p:blipFill>
        <p:spPr>
          <a:xfrm>
            <a:off x="1152557" y="1518064"/>
            <a:ext cx="8908820" cy="4647785"/>
          </a:xfrm>
          <a:prstGeom prst="rect">
            <a:avLst/>
          </a:prstGeom>
          <a:ln w="15875">
            <a:solidFill>
              <a:schemeClr val="tx1">
                <a:lumMod val="50000"/>
                <a:lumOff val="50000"/>
              </a:schemeClr>
            </a:solidFill>
          </a:ln>
        </p:spPr>
      </p:pic>
    </p:spTree>
    <p:extLst>
      <p:ext uri="{BB962C8B-B14F-4D97-AF65-F5344CB8AC3E}">
        <p14:creationId xmlns:p14="http://schemas.microsoft.com/office/powerpoint/2010/main" val="249216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469191" y="3523003"/>
            <a:ext cx="9313035" cy="908165"/>
          </a:xfrm>
          <a:prstGeom prst="rect">
            <a:avLst/>
          </a:prstGeom>
          <a:solidFill>
            <a:schemeClr val="bg1">
              <a:alpha val="50000"/>
            </a:schemeClr>
          </a:solidFill>
        </p:spPr>
        <p:txBody>
          <a:bodyPr vert="horz" lIns="91440" tIns="45720" rIns="91440" bIns="45720" rtlCol="0" anchor="ctr">
            <a:noAutofit/>
          </a:bodyPr>
          <a:lstStyle>
            <a:lvl1pPr algn="l" defTabSz="1219170" rtl="0" eaLnBrk="1" latinLnBrk="0" hangingPunct="1">
              <a:spcBef>
                <a:spcPct val="0"/>
              </a:spcBef>
              <a:buNone/>
              <a:defRPr sz="4800" b="1" kern="1200">
                <a:solidFill>
                  <a:srgbClr val="3CB4F0"/>
                </a:solidFill>
                <a:effectLst>
                  <a:outerShdw blurRad="38100" dist="38100" dir="2700000" algn="tl">
                    <a:srgbClr val="000000">
                      <a:alpha val="43137"/>
                    </a:srgbClr>
                  </a:outerShdw>
                </a:effectLst>
                <a:latin typeface="Arial" panose="020B0604020202020204" pitchFamily="34" charset="0"/>
                <a:ea typeface="+mj-ea"/>
                <a:cs typeface="+mj-cs"/>
              </a:defRPr>
            </a:lvl1pPr>
          </a:lstStyle>
          <a:p>
            <a:pPr algn="ctr"/>
            <a:r>
              <a:rPr lang="en-US" sz="6000" dirty="0">
                <a:solidFill>
                  <a:schemeClr val="tx2">
                    <a:lumMod val="75000"/>
                  </a:schemeClr>
                </a:solidFill>
                <a:effectLst/>
                <a:latin typeface="+mj-lt"/>
              </a:rPr>
              <a:t>ECOV/SA update</a:t>
            </a:r>
            <a:endParaRPr lang="en-AU" sz="6000" dirty="0">
              <a:solidFill>
                <a:schemeClr val="tx2">
                  <a:lumMod val="75000"/>
                </a:schemeClr>
              </a:solidFill>
              <a:effectLst/>
              <a:latin typeface="+mj-lt"/>
            </a:endParaRPr>
          </a:p>
        </p:txBody>
      </p:sp>
      <p:pic>
        <p:nvPicPr>
          <p:cNvPr id="5" name="Picture Placeholder 6"/>
          <p:cNvPicPr>
            <a:picLocks noChangeAspect="1"/>
          </p:cNvPicPr>
          <p:nvPr/>
        </p:nvPicPr>
        <p:blipFill>
          <a:blip r:embed="rId3" cstate="print">
            <a:extLst>
              <a:ext uri="{28A0092B-C50C-407E-A947-70E740481C1C}">
                <a14:useLocalDpi xmlns:a14="http://schemas.microsoft.com/office/drawing/2010/main" val="0"/>
              </a:ext>
            </a:extLst>
          </a:blip>
          <a:srcRect t="8286" b="8286"/>
          <a:stretch>
            <a:fillRect/>
          </a:stretch>
        </p:blipFill>
        <p:spPr>
          <a:xfrm>
            <a:off x="9853599" y="-1"/>
            <a:ext cx="1857254" cy="1518557"/>
          </a:xfrm>
          <a:prstGeom prst="rect">
            <a:avLst/>
          </a:prstGeom>
        </p:spPr>
      </p:pic>
      <p:sp>
        <p:nvSpPr>
          <p:cNvPr id="6" name="Title 6">
            <a:extLst>
              <a:ext uri="{FF2B5EF4-FFF2-40B4-BE49-F238E27FC236}">
                <a16:creationId xmlns:a16="http://schemas.microsoft.com/office/drawing/2014/main" id="{173EF75A-1142-49F0-95A7-84D7DEF96830}"/>
              </a:ext>
            </a:extLst>
          </p:cNvPr>
          <p:cNvSpPr txBox="1">
            <a:spLocks/>
          </p:cNvSpPr>
          <p:nvPr/>
        </p:nvSpPr>
        <p:spPr>
          <a:xfrm>
            <a:off x="1439482" y="4721057"/>
            <a:ext cx="9712780" cy="1714558"/>
          </a:xfrm>
          <a:prstGeom prst="rect">
            <a:avLst/>
          </a:prstGeom>
          <a:solidFill>
            <a:schemeClr val="bg1">
              <a:alpha val="50000"/>
            </a:schemeClr>
          </a:solidFill>
        </p:spPr>
        <p:txBody>
          <a:bodyPr vert="horz" lIns="91440" tIns="45720" rIns="91440" bIns="45720" rtlCol="0" anchor="ctr">
            <a:noAutofit/>
          </a:bodyPr>
          <a:lstStyle>
            <a:lvl1pPr algn="l" defTabSz="1219170" rtl="0" eaLnBrk="1" latinLnBrk="0" hangingPunct="1">
              <a:spcBef>
                <a:spcPct val="0"/>
              </a:spcBef>
              <a:buNone/>
              <a:defRPr sz="4800" b="1" kern="1200">
                <a:solidFill>
                  <a:srgbClr val="3CB4F0"/>
                </a:solidFill>
                <a:effectLst>
                  <a:outerShdw blurRad="38100" dist="38100" dir="2700000" algn="tl">
                    <a:srgbClr val="000000">
                      <a:alpha val="43137"/>
                    </a:srgbClr>
                  </a:outerShdw>
                </a:effectLst>
                <a:latin typeface="Arial" panose="020B0604020202020204" pitchFamily="34" charset="0"/>
                <a:ea typeface="+mj-ea"/>
                <a:cs typeface="+mj-cs"/>
              </a:defRPr>
            </a:lvl1pPr>
          </a:lstStyle>
          <a:p>
            <a:pPr algn="ctr"/>
            <a:r>
              <a:rPr lang="en-US" sz="5400" dirty="0">
                <a:solidFill>
                  <a:schemeClr val="tx2">
                    <a:lumMod val="75000"/>
                  </a:schemeClr>
                </a:solidFill>
                <a:effectLst/>
                <a:latin typeface="+mj-lt"/>
              </a:rPr>
              <a:t>Lyn Hsieh </a:t>
            </a:r>
          </a:p>
          <a:p>
            <a:pPr algn="ctr"/>
            <a:r>
              <a:rPr lang="en-US" sz="4000" dirty="0">
                <a:solidFill>
                  <a:schemeClr val="tx2">
                    <a:lumMod val="75000"/>
                  </a:schemeClr>
                </a:solidFill>
                <a:effectLst/>
                <a:latin typeface="+mj-lt"/>
              </a:rPr>
              <a:t>Acting Member Services and Policy Manager</a:t>
            </a:r>
            <a:endParaRPr lang="en-AU" sz="4000" dirty="0">
              <a:solidFill>
                <a:schemeClr val="tx2">
                  <a:lumMod val="75000"/>
                </a:schemeClr>
              </a:solidFill>
              <a:effectLst/>
              <a:latin typeface="+mj-lt"/>
            </a:endParaRPr>
          </a:p>
        </p:txBody>
      </p:sp>
    </p:spTree>
    <p:extLst>
      <p:ext uri="{BB962C8B-B14F-4D97-AF65-F5344CB8AC3E}">
        <p14:creationId xmlns:p14="http://schemas.microsoft.com/office/powerpoint/2010/main" val="49133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93" y="493548"/>
            <a:ext cx="9695677" cy="720080"/>
          </a:xfrm>
        </p:spPr>
        <p:txBody>
          <a:bodyPr>
            <a:normAutofit/>
          </a:bodyPr>
          <a:lstStyle/>
          <a:p>
            <a:r>
              <a:rPr lang="en-US" sz="4000" dirty="0">
                <a:latin typeface="+mj-lt"/>
              </a:rPr>
              <a:t>ECOV/SA events</a:t>
            </a:r>
            <a:endParaRPr lang="en-AU" sz="4000" dirty="0">
              <a:latin typeface="+mj-lt"/>
            </a:endParaRPr>
          </a:p>
        </p:txBody>
      </p:sp>
      <p:sp>
        <p:nvSpPr>
          <p:cNvPr id="3" name="Content Placeholder 2"/>
          <p:cNvSpPr>
            <a:spLocks noGrp="1"/>
          </p:cNvSpPr>
          <p:nvPr>
            <p:ph idx="1"/>
          </p:nvPr>
        </p:nvSpPr>
        <p:spPr>
          <a:xfrm>
            <a:off x="690493" y="1448463"/>
            <a:ext cx="7775081" cy="4996590"/>
          </a:xfrm>
        </p:spPr>
        <p:txBody>
          <a:bodyPr>
            <a:normAutofit/>
          </a:bodyPr>
          <a:lstStyle/>
          <a:p>
            <a:pPr>
              <a:buFont typeface="Arial" panose="020B0604020202020204" pitchFamily="34" charset="0"/>
              <a:buChar char="•"/>
            </a:pPr>
            <a:r>
              <a:rPr lang="en-US" sz="2800" dirty="0">
                <a:latin typeface="+mn-lt"/>
              </a:rPr>
              <a:t>Last ECOV/SA CPD seminar for this year</a:t>
            </a:r>
          </a:p>
          <a:p>
            <a:pPr>
              <a:buFont typeface="Arial" panose="020B0604020202020204" pitchFamily="34" charset="0"/>
              <a:buChar char="•"/>
            </a:pPr>
            <a:endParaRPr lang="en-US" sz="2800" dirty="0">
              <a:latin typeface="+mn-lt"/>
            </a:endParaRPr>
          </a:p>
          <a:p>
            <a:pPr>
              <a:buFont typeface="Arial" panose="020B0604020202020204" pitchFamily="34" charset="0"/>
              <a:buChar char="•"/>
            </a:pPr>
            <a:r>
              <a:rPr lang="en-US" sz="2800" dirty="0">
                <a:latin typeface="+mn-lt"/>
              </a:rPr>
              <a:t>More events will be developed for 2022</a:t>
            </a:r>
          </a:p>
          <a:p>
            <a:pPr marL="357707" lvl="1" indent="0">
              <a:buNone/>
            </a:pPr>
            <a:r>
              <a:rPr lang="en-US" sz="2800" dirty="0">
                <a:latin typeface="+mn-lt"/>
              </a:rPr>
              <a:t> </a:t>
            </a:r>
          </a:p>
          <a:p>
            <a:pPr>
              <a:buFont typeface="Arial" panose="020B0604020202020204" pitchFamily="34" charset="0"/>
              <a:buChar char="•"/>
            </a:pPr>
            <a:r>
              <a:rPr lang="en-US" sz="2800" dirty="0">
                <a:latin typeface="+mn-lt"/>
              </a:rPr>
              <a:t>Plan ahead using your OA CPD Learning Plan</a:t>
            </a:r>
          </a:p>
          <a:p>
            <a:pPr lvl="1">
              <a:buFont typeface="Arial" panose="020B0604020202020204" pitchFamily="34" charset="0"/>
              <a:buChar char="•"/>
            </a:pPr>
            <a:endParaRPr lang="en-US" sz="2800" dirty="0">
              <a:latin typeface="+mn-lt"/>
            </a:endParaRPr>
          </a:p>
          <a:p>
            <a:pPr marL="0" indent="0">
              <a:buNone/>
            </a:pPr>
            <a:endParaRPr lang="en-US" sz="3067" b="1" dirty="0"/>
          </a:p>
          <a:p>
            <a:endParaRPr lang="en-AU" dirty="0"/>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906" y="1529064"/>
            <a:ext cx="3566833" cy="23778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9906" y="4067165"/>
            <a:ext cx="3566833" cy="2377888"/>
          </a:xfrm>
          <a:prstGeom prst="rect">
            <a:avLst/>
          </a:prstGeom>
        </p:spPr>
      </p:pic>
    </p:spTree>
    <p:extLst>
      <p:ext uri="{BB962C8B-B14F-4D97-AF65-F5344CB8AC3E}">
        <p14:creationId xmlns:p14="http://schemas.microsoft.com/office/powerpoint/2010/main" val="104962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24" y="561111"/>
            <a:ext cx="9695677" cy="720080"/>
          </a:xfrm>
        </p:spPr>
        <p:txBody>
          <a:bodyPr>
            <a:normAutofit/>
          </a:bodyPr>
          <a:lstStyle/>
          <a:p>
            <a:r>
              <a:rPr lang="en-US" sz="4000" dirty="0">
                <a:latin typeface="+mn-lt"/>
              </a:rPr>
              <a:t>ECOV/SA resources</a:t>
            </a:r>
            <a:endParaRPr lang="en-AU" sz="4000" dirty="0">
              <a:latin typeface="+mn-lt"/>
            </a:endParaRPr>
          </a:p>
        </p:txBody>
      </p:sp>
      <p:sp>
        <p:nvSpPr>
          <p:cNvPr id="3" name="Content Placeholder 2"/>
          <p:cNvSpPr>
            <a:spLocks noGrp="1"/>
          </p:cNvSpPr>
          <p:nvPr>
            <p:ph idx="1"/>
          </p:nvPr>
        </p:nvSpPr>
        <p:spPr>
          <a:xfrm>
            <a:off x="803324" y="1720827"/>
            <a:ext cx="5581710" cy="3718276"/>
          </a:xfrm>
        </p:spPr>
        <p:txBody>
          <a:bodyPr>
            <a:normAutofit/>
          </a:bodyPr>
          <a:lstStyle/>
          <a:p>
            <a:pPr>
              <a:buFont typeface="Arial" panose="020B0604020202020204" pitchFamily="34" charset="0"/>
              <a:buChar char="•"/>
            </a:pPr>
            <a:r>
              <a:rPr lang="en-US" sz="3200" b="1" dirty="0">
                <a:latin typeface="+mn-lt"/>
              </a:rPr>
              <a:t>KPI resource</a:t>
            </a:r>
          </a:p>
          <a:p>
            <a:pPr lvl="1">
              <a:buFont typeface="Arial" panose="020B0604020202020204" pitchFamily="34" charset="0"/>
              <a:buChar char="•"/>
            </a:pPr>
            <a:r>
              <a:rPr lang="en-AU" sz="2800" dirty="0">
                <a:solidFill>
                  <a:schemeClr val="tx1"/>
                </a:solidFill>
                <a:latin typeface="+mn-lt"/>
              </a:rPr>
              <a:t>Home &gt; Practice &amp; professional support &gt; Human resources &amp; workplace relations</a:t>
            </a:r>
            <a:endParaRPr lang="en-US" sz="2800" dirty="0">
              <a:solidFill>
                <a:srgbClr val="FFFF00"/>
              </a:solidFill>
              <a:latin typeface="+mn-lt"/>
            </a:endParaRP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469" y="1316502"/>
            <a:ext cx="3649938" cy="49803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2027104"/>
      </p:ext>
    </p:extLst>
  </p:cSld>
  <p:clrMapOvr>
    <a:masterClrMapping/>
  </p:clrMapOvr>
</p:sld>
</file>

<file path=ppt/theme/theme1.xml><?xml version="1.0" encoding="utf-8"?>
<a:theme xmlns:a="http://schemas.openxmlformats.org/drawingml/2006/main" name="Optometry Australia PowerPoint Template - 2018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tometry VIC-SA 2019 PowerPoint Template Widescreen [Read-Only]" id="{8E573B09-5313-4523-A905-E60CFBB4B6E6}" vid="{D07BDAF1-981E-47B5-9ED4-235D3E5C944D}"/>
    </a:ext>
  </a:extLst>
</a:theme>
</file>

<file path=ppt/theme/theme2.xml><?xml version="1.0" encoding="utf-8"?>
<a:theme xmlns:a="http://schemas.openxmlformats.org/drawingml/2006/main" name="1_Optometry Australia PowerPoint Template - 2018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tometry VIC-SA 2019 PowerPoint Template Widescreen [Read-Only]" id="{8E573B09-5313-4523-A905-E60CFBB4B6E6}" vid="{D07BDAF1-981E-47B5-9ED4-235D3E5C94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5040</TotalTime>
  <Words>1701</Words>
  <Application>Microsoft Office PowerPoint</Application>
  <PresentationFormat>Widescreen</PresentationFormat>
  <Paragraphs>169</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inherit</vt:lpstr>
      <vt:lpstr>OA</vt:lpstr>
      <vt:lpstr>Roboto</vt:lpstr>
      <vt:lpstr>Wingdings</vt:lpstr>
      <vt:lpstr>Optometry Australia PowerPoint Template - 2018 Widescreen</vt:lpstr>
      <vt:lpstr>1_Optometry Australia PowerPoint Template - 2018 Widescreen</vt:lpstr>
      <vt:lpstr>ECOV/SA’s: Neuro-optometry/ophthalmology Webinar</vt:lpstr>
      <vt:lpstr>Welcome</vt:lpstr>
      <vt:lpstr>Program overview</vt:lpstr>
      <vt:lpstr>Learning objectives</vt:lpstr>
      <vt:lpstr>CPD attendance and assessment</vt:lpstr>
      <vt:lpstr>CPD attendance and assessment</vt:lpstr>
      <vt:lpstr>PowerPoint Presentation</vt:lpstr>
      <vt:lpstr>ECOV/SA events</vt:lpstr>
      <vt:lpstr>ECOV/SA resources</vt:lpstr>
      <vt:lpstr>ECOV/SA survey of members</vt:lpstr>
      <vt:lpstr>Member priorities</vt:lpstr>
      <vt:lpstr>Member priorities</vt:lpstr>
      <vt:lpstr>ECOV/SA contact details</vt:lpstr>
      <vt:lpstr>Dr Jeremiah Lim   Dr Rahul Chakrabarti </vt:lpstr>
      <vt:lpstr>Interactive Breakout Session</vt:lpstr>
      <vt:lpstr>Evaluation and Close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Lachlan Hessing</dc:creator>
  <cp:lastModifiedBy>Lyn Hsieh</cp:lastModifiedBy>
  <cp:revision>203</cp:revision>
  <cp:lastPrinted>2020-11-19T08:08:29Z</cp:lastPrinted>
  <dcterms:created xsi:type="dcterms:W3CDTF">2019-10-02T23:49:13Z</dcterms:created>
  <dcterms:modified xsi:type="dcterms:W3CDTF">2021-11-22T23:21:44Z</dcterms:modified>
</cp:coreProperties>
</file>