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700" r:id="rId2"/>
  </p:sldMasterIdLst>
  <p:notesMasterIdLst>
    <p:notesMasterId r:id="rId21"/>
  </p:notesMasterIdLst>
  <p:handoutMasterIdLst>
    <p:handoutMasterId r:id="rId22"/>
  </p:handoutMasterIdLst>
  <p:sldIdLst>
    <p:sldId id="313" r:id="rId3"/>
    <p:sldId id="306" r:id="rId4"/>
    <p:sldId id="308" r:id="rId5"/>
    <p:sldId id="309" r:id="rId6"/>
    <p:sldId id="338" r:id="rId7"/>
    <p:sldId id="339" r:id="rId8"/>
    <p:sldId id="320" r:id="rId9"/>
    <p:sldId id="321" r:id="rId10"/>
    <p:sldId id="312" r:id="rId11"/>
    <p:sldId id="322" r:id="rId12"/>
    <p:sldId id="332" r:id="rId13"/>
    <p:sldId id="340" r:id="rId14"/>
    <p:sldId id="341" r:id="rId15"/>
    <p:sldId id="326" r:id="rId16"/>
    <p:sldId id="330" r:id="rId17"/>
    <p:sldId id="305" r:id="rId18"/>
    <p:sldId id="337" r:id="rId19"/>
    <p:sldId id="317"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2B91"/>
    <a:srgbClr val="FF3399"/>
    <a:srgbClr val="1C5E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21" autoAdjust="0"/>
    <p:restoredTop sz="51027" autoAdjust="0"/>
  </p:normalViewPr>
  <p:slideViewPr>
    <p:cSldViewPr snapToGrid="0" showGuides="1">
      <p:cViewPr varScale="1">
        <p:scale>
          <a:sx n="42" d="100"/>
          <a:sy n="42" d="100"/>
        </p:scale>
        <p:origin x="900" y="3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1728"/>
          </a:xfrm>
          <a:prstGeom prst="rect">
            <a:avLst/>
          </a:prstGeom>
        </p:spPr>
        <p:txBody>
          <a:bodyPr vert="horz" lIns="92093" tIns="46047" rIns="92093" bIns="46047" rtlCol="0"/>
          <a:lstStyle>
            <a:lvl1pPr algn="l">
              <a:defRPr sz="1200"/>
            </a:lvl1pPr>
          </a:lstStyle>
          <a:p>
            <a:endParaRPr lang="en-US"/>
          </a:p>
        </p:txBody>
      </p:sp>
      <p:sp>
        <p:nvSpPr>
          <p:cNvPr id="3" name="Date Placeholder 2"/>
          <p:cNvSpPr>
            <a:spLocks noGrp="1"/>
          </p:cNvSpPr>
          <p:nvPr>
            <p:ph type="dt" sz="quarter" idx="1"/>
          </p:nvPr>
        </p:nvSpPr>
        <p:spPr>
          <a:xfrm>
            <a:off x="4143586" y="0"/>
            <a:ext cx="3169921" cy="481728"/>
          </a:xfrm>
          <a:prstGeom prst="rect">
            <a:avLst/>
          </a:prstGeom>
        </p:spPr>
        <p:txBody>
          <a:bodyPr vert="horz" lIns="92093" tIns="46047" rIns="92093" bIns="46047" rtlCol="0"/>
          <a:lstStyle>
            <a:lvl1pPr algn="r">
              <a:defRPr sz="1200"/>
            </a:lvl1pPr>
          </a:lstStyle>
          <a:p>
            <a:fld id="{3EC039F3-093A-40E3-B57B-3B0586741CD6}" type="datetimeFigureOut">
              <a:rPr lang="en-US" smtClean="0"/>
              <a:t>9/13/2021</a:t>
            </a:fld>
            <a:endParaRPr lang="en-US"/>
          </a:p>
        </p:txBody>
      </p:sp>
      <p:sp>
        <p:nvSpPr>
          <p:cNvPr id="4" name="Footer Placeholder 3"/>
          <p:cNvSpPr>
            <a:spLocks noGrp="1"/>
          </p:cNvSpPr>
          <p:nvPr>
            <p:ph type="ftr" sz="quarter" idx="2"/>
          </p:nvPr>
        </p:nvSpPr>
        <p:spPr>
          <a:xfrm>
            <a:off x="0" y="9119475"/>
            <a:ext cx="3169921" cy="481727"/>
          </a:xfrm>
          <a:prstGeom prst="rect">
            <a:avLst/>
          </a:prstGeom>
        </p:spPr>
        <p:txBody>
          <a:bodyPr vert="horz" lIns="92093" tIns="46047" rIns="92093" bIns="46047" rtlCol="0" anchor="b"/>
          <a:lstStyle>
            <a:lvl1pPr algn="l">
              <a:defRPr sz="1200"/>
            </a:lvl1pPr>
          </a:lstStyle>
          <a:p>
            <a:endParaRPr lang="en-US"/>
          </a:p>
        </p:txBody>
      </p:sp>
      <p:sp>
        <p:nvSpPr>
          <p:cNvPr id="5" name="Slide Number Placeholder 4"/>
          <p:cNvSpPr>
            <a:spLocks noGrp="1"/>
          </p:cNvSpPr>
          <p:nvPr>
            <p:ph type="sldNum" sz="quarter" idx="3"/>
          </p:nvPr>
        </p:nvSpPr>
        <p:spPr>
          <a:xfrm>
            <a:off x="4143586" y="9119475"/>
            <a:ext cx="3169921" cy="481727"/>
          </a:xfrm>
          <a:prstGeom prst="rect">
            <a:avLst/>
          </a:prstGeom>
        </p:spPr>
        <p:txBody>
          <a:bodyPr vert="horz" lIns="92093" tIns="46047" rIns="92093" bIns="46047" rtlCol="0" anchor="b"/>
          <a:lstStyle>
            <a:lvl1pPr algn="r">
              <a:defRPr sz="1200"/>
            </a:lvl1pPr>
          </a:lstStyle>
          <a:p>
            <a:fld id="{BAED7C79-EC7E-4183-92E4-7FB6F3103531}" type="slidenum">
              <a:rPr lang="en-US" smtClean="0"/>
              <a:t>‹#›</a:t>
            </a:fld>
            <a:endParaRPr lang="en-US"/>
          </a:p>
        </p:txBody>
      </p:sp>
    </p:spTree>
    <p:extLst>
      <p:ext uri="{BB962C8B-B14F-4D97-AF65-F5344CB8AC3E}">
        <p14:creationId xmlns:p14="http://schemas.microsoft.com/office/powerpoint/2010/main" val="718829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1728"/>
          </a:xfrm>
          <a:prstGeom prst="rect">
            <a:avLst/>
          </a:prstGeom>
        </p:spPr>
        <p:txBody>
          <a:bodyPr vert="horz" lIns="92093" tIns="46047" rIns="92093" bIns="46047" rtlCol="0"/>
          <a:lstStyle>
            <a:lvl1pPr algn="l">
              <a:defRPr sz="1200"/>
            </a:lvl1pPr>
          </a:lstStyle>
          <a:p>
            <a:endParaRPr lang="en-US"/>
          </a:p>
        </p:txBody>
      </p:sp>
      <p:sp>
        <p:nvSpPr>
          <p:cNvPr id="3" name="Date Placeholder 2"/>
          <p:cNvSpPr>
            <a:spLocks noGrp="1"/>
          </p:cNvSpPr>
          <p:nvPr>
            <p:ph type="dt" idx="1"/>
          </p:nvPr>
        </p:nvSpPr>
        <p:spPr>
          <a:xfrm>
            <a:off x="4143586" y="0"/>
            <a:ext cx="3169921" cy="481728"/>
          </a:xfrm>
          <a:prstGeom prst="rect">
            <a:avLst/>
          </a:prstGeom>
        </p:spPr>
        <p:txBody>
          <a:bodyPr vert="horz" lIns="92093" tIns="46047" rIns="92093" bIns="46047" rtlCol="0"/>
          <a:lstStyle>
            <a:lvl1pPr algn="r">
              <a:defRPr sz="1200"/>
            </a:lvl1pPr>
          </a:lstStyle>
          <a:p>
            <a:fld id="{8AC63567-EF28-49F9-A1AE-F850FE0AB4D4}" type="datetimeFigureOut">
              <a:rPr lang="en-US" smtClean="0"/>
              <a:t>9/13/2021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2093" tIns="46047" rIns="92093" bIns="46047" rtlCol="0" anchor="ctr"/>
          <a:lstStyle/>
          <a:p>
            <a:endParaRPr lang="en-US"/>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2093" tIns="46047" rIns="92093" bIns="460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1" cy="481727"/>
          </a:xfrm>
          <a:prstGeom prst="rect">
            <a:avLst/>
          </a:prstGeom>
        </p:spPr>
        <p:txBody>
          <a:bodyPr vert="horz" lIns="92093" tIns="46047" rIns="92093" bIns="46047" rtlCol="0" anchor="b"/>
          <a:lstStyle>
            <a:lvl1pPr algn="l">
              <a:defRPr sz="1200"/>
            </a:lvl1pPr>
          </a:lstStyle>
          <a:p>
            <a:endParaRPr lang="en-US"/>
          </a:p>
        </p:txBody>
      </p:sp>
      <p:sp>
        <p:nvSpPr>
          <p:cNvPr id="7" name="Slide Number Placeholder 6"/>
          <p:cNvSpPr>
            <a:spLocks noGrp="1"/>
          </p:cNvSpPr>
          <p:nvPr>
            <p:ph type="sldNum" sz="quarter" idx="5"/>
          </p:nvPr>
        </p:nvSpPr>
        <p:spPr>
          <a:xfrm>
            <a:off x="4143586" y="9119475"/>
            <a:ext cx="3169921" cy="481727"/>
          </a:xfrm>
          <a:prstGeom prst="rect">
            <a:avLst/>
          </a:prstGeom>
        </p:spPr>
        <p:txBody>
          <a:bodyPr vert="horz" lIns="92093" tIns="46047" rIns="92093" bIns="46047" rtlCol="0" anchor="b"/>
          <a:lstStyle>
            <a:lvl1pPr algn="r">
              <a:defRPr sz="1200"/>
            </a:lvl1pPr>
          </a:lstStyle>
          <a:p>
            <a:fld id="{05DDD345-544E-475A-B806-F63AE9AC8606}" type="slidenum">
              <a:rPr lang="en-US" smtClean="0"/>
              <a:t>‹#›</a:t>
            </a:fld>
            <a:endParaRPr lang="en-US"/>
          </a:p>
        </p:txBody>
      </p:sp>
    </p:spTree>
    <p:extLst>
      <p:ext uri="{BB962C8B-B14F-4D97-AF65-F5344CB8AC3E}">
        <p14:creationId xmlns:p14="http://schemas.microsoft.com/office/powerpoint/2010/main" val="614064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Holding slide</a:t>
            </a:r>
            <a:endParaRPr lang="en-AU" dirty="0"/>
          </a:p>
        </p:txBody>
      </p:sp>
      <p:sp>
        <p:nvSpPr>
          <p:cNvPr id="4" name="Slide Number Placeholder 3"/>
          <p:cNvSpPr>
            <a:spLocks noGrp="1"/>
          </p:cNvSpPr>
          <p:nvPr>
            <p:ph type="sldNum" sz="quarter" idx="10"/>
          </p:nvPr>
        </p:nvSpPr>
        <p:spPr/>
        <p:txBody>
          <a:bodyPr/>
          <a:lstStyle/>
          <a:p>
            <a:fld id="{05DDD345-544E-475A-B806-F63AE9AC8606}" type="slidenum">
              <a:rPr lang="en-US" smtClean="0"/>
              <a:t>1</a:t>
            </a:fld>
            <a:endParaRPr lang="en-US"/>
          </a:p>
        </p:txBody>
      </p:sp>
    </p:spTree>
    <p:extLst>
      <p:ext uri="{BB962C8B-B14F-4D97-AF65-F5344CB8AC3E}">
        <p14:creationId xmlns:p14="http://schemas.microsoft.com/office/powerpoint/2010/main" val="2747353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Hello everyone, my name’s Lyn Hsieh, and I’d like to provide you with a quick update on some of OV/SA’s recent work, that we’ve undertaken on behalf of our members.  </a:t>
            </a:r>
          </a:p>
          <a:p>
            <a:endParaRPr lang="en-AU" dirty="0"/>
          </a:p>
        </p:txBody>
      </p:sp>
      <p:sp>
        <p:nvSpPr>
          <p:cNvPr id="4" name="Slide Number Placeholder 3"/>
          <p:cNvSpPr>
            <a:spLocks noGrp="1"/>
          </p:cNvSpPr>
          <p:nvPr>
            <p:ph type="sldNum" sz="quarter" idx="10"/>
          </p:nvPr>
        </p:nvSpPr>
        <p:spPr/>
        <p:txBody>
          <a:bodyPr/>
          <a:lstStyle/>
          <a:p>
            <a:fld id="{05DDD345-544E-475A-B806-F63AE9AC860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19348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SRC Online 2021 was held just a few weeks ago, with the event delivered online to over 950 attendees. If you participated I hope you enjoyed the event. CPD Hours are being uploaded to member’s CPD record and recordings are available for those who have registered –if you have any questions please do contact the office. </a:t>
            </a:r>
          </a:p>
          <a:p>
            <a:endParaRPr lang="en-US" baseline="0" dirty="0"/>
          </a:p>
        </p:txBody>
      </p:sp>
      <p:sp>
        <p:nvSpPr>
          <p:cNvPr id="4" name="Slide Number Placeholder 3"/>
          <p:cNvSpPr>
            <a:spLocks noGrp="1"/>
          </p:cNvSpPr>
          <p:nvPr>
            <p:ph type="sldNum" sz="quarter" idx="10"/>
          </p:nvPr>
        </p:nvSpPr>
        <p:spPr/>
        <p:txBody>
          <a:bodyPr/>
          <a:lstStyle/>
          <a:p>
            <a:fld id="{2EFF6F4F-6C0F-417A-B613-B3B1DC8D6A1E}" type="slidenum">
              <a:rPr lang="en-AU" smtClean="0"/>
              <a:t>11</a:t>
            </a:fld>
            <a:endParaRPr lang="en-AU"/>
          </a:p>
        </p:txBody>
      </p:sp>
    </p:spTree>
    <p:extLst>
      <p:ext uri="{BB962C8B-B14F-4D97-AF65-F5344CB8AC3E}">
        <p14:creationId xmlns:p14="http://schemas.microsoft.com/office/powerpoint/2010/main" val="3115887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We’ve been working with the Primary Health Networks to align communication about this change to optometrists (which will be disseminated by OV/SA) and GP’s (which will be communicated by the PHNs). For each of the five areas identified above, patients are required to be referred to an optometrist or ophthalmologist first for a comprehensive eye and vision assessment, before being referred to a public ophthalmology clinic. </a:t>
            </a:r>
          </a:p>
          <a:p>
            <a:endParaRPr lang="en-US" baseline="0" dirty="0"/>
          </a:p>
          <a:p>
            <a:r>
              <a:rPr lang="en-US" baseline="0" dirty="0"/>
              <a:t>OV/SA member and rural optometrist Ken Thomas participated in the committee that developed the referral criteria, along with ophthalmologists, other key stakeholders and Department of Health senior staff. </a:t>
            </a:r>
          </a:p>
          <a:p>
            <a:endParaRPr lang="en-US" baseline="0" dirty="0"/>
          </a:p>
          <a:p>
            <a:r>
              <a:rPr lang="en-US" baseline="0" dirty="0"/>
              <a:t>Ophthalmology is the latest specialty area to have SRC applied, with 11 other conditions from cardiology to vascular disease having SRC applied. </a:t>
            </a:r>
          </a:p>
          <a:p>
            <a:endParaRPr lang="en-US" baseline="0" dirty="0"/>
          </a:p>
          <a:p>
            <a:r>
              <a:rPr lang="en-US" baseline="0" dirty="0"/>
              <a:t>We’re very keen to hear your feedback on how it’s going, so please let us know and we can pass on information to the Department of Health </a:t>
            </a:r>
            <a:endParaRPr lang="en-AU" dirty="0"/>
          </a:p>
        </p:txBody>
      </p:sp>
      <p:sp>
        <p:nvSpPr>
          <p:cNvPr id="4" name="Slide Number Placeholder 3"/>
          <p:cNvSpPr>
            <a:spLocks noGrp="1"/>
          </p:cNvSpPr>
          <p:nvPr>
            <p:ph type="sldNum" sz="quarter" idx="10"/>
          </p:nvPr>
        </p:nvSpPr>
        <p:spPr/>
        <p:txBody>
          <a:bodyPr/>
          <a:lstStyle/>
          <a:p>
            <a:fld id="{05DDD345-544E-475A-B806-F63AE9AC860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21344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our member</a:t>
            </a:r>
            <a:r>
              <a:rPr lang="en-US" baseline="0" dirty="0"/>
              <a:t> resources, </a:t>
            </a:r>
            <a:r>
              <a:rPr lang="en-US" dirty="0"/>
              <a:t>e-Wink is our</a:t>
            </a:r>
            <a:r>
              <a:rPr lang="en-US" baseline="0" dirty="0"/>
              <a:t> electronic newsletter just for Victorian and South Australian members. As many of you know, it’s distributed monthly and is sent to your primary email in your member portal record. If you haven’t seen it, perhaps check that we have the right email address for you – and you can do that by logging in to the member portal. Also check your junk folder in case it’s been picked by your email spam filter.</a:t>
            </a:r>
          </a:p>
          <a:p>
            <a:endParaRPr lang="en-US" baseline="0" dirty="0"/>
          </a:p>
          <a:p>
            <a:r>
              <a:rPr lang="en-US" baseline="0" dirty="0"/>
              <a:t>Scope is our distributed quarterly and is also now online, with the next edition due later in March.</a:t>
            </a:r>
          </a:p>
          <a:p>
            <a:r>
              <a:rPr lang="en-US" baseline="0" dirty="0"/>
              <a:t> </a:t>
            </a:r>
          </a:p>
          <a:p>
            <a:r>
              <a:rPr lang="en-US" baseline="0" dirty="0"/>
              <a:t>Don’t forget that our Locum Guide has key information on all aspects of working as a locum, including how to check if you really are a locum, or would be considered by the ATO to be an employee. You can find the guide on the OA website and the webpage address is on the screen. </a:t>
            </a:r>
          </a:p>
          <a:p>
            <a:endParaRPr lang="en-US" baseline="0" dirty="0"/>
          </a:p>
          <a:p>
            <a:r>
              <a:rPr lang="en-US" baseline="0" dirty="0"/>
              <a:t>The SA ophthalmology directory is also available online</a:t>
            </a:r>
            <a:endParaRPr lang="en-AU" dirty="0"/>
          </a:p>
        </p:txBody>
      </p:sp>
      <p:sp>
        <p:nvSpPr>
          <p:cNvPr id="4" name="Slide Number Placeholder 3"/>
          <p:cNvSpPr>
            <a:spLocks noGrp="1"/>
          </p:cNvSpPr>
          <p:nvPr>
            <p:ph type="sldNum" sz="quarter" idx="10"/>
          </p:nvPr>
        </p:nvSpPr>
        <p:spPr/>
        <p:txBody>
          <a:bodyPr/>
          <a:lstStyle/>
          <a:p>
            <a:fld id="{05DDD345-544E-475A-B806-F63AE9AC860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61593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please do contact us if you have any questions or</a:t>
            </a:r>
            <a:r>
              <a:rPr lang="en-US" baseline="0" dirty="0"/>
              <a:t> concerns, we’re always very happy to hear from you. </a:t>
            </a:r>
            <a:r>
              <a:rPr lang="en-US" dirty="0"/>
              <a:t>That’s it from me at this stage, and</a:t>
            </a:r>
            <a:r>
              <a:rPr lang="en-US" baseline="0" dirty="0"/>
              <a:t> I’ll now hand back </a:t>
            </a:r>
            <a:r>
              <a:rPr lang="en-US" baseline="0"/>
              <a:t>to John </a:t>
            </a:r>
            <a:r>
              <a:rPr lang="en-US" baseline="0" dirty="0"/>
              <a:t>for the rest of our event</a:t>
            </a:r>
            <a:r>
              <a:rPr lang="en-US" dirty="0"/>
              <a:t>.</a:t>
            </a:r>
          </a:p>
          <a:p>
            <a:endParaRPr lang="en-US" dirty="0"/>
          </a:p>
        </p:txBody>
      </p:sp>
      <p:sp>
        <p:nvSpPr>
          <p:cNvPr id="4" name="Slide Number Placeholder 3"/>
          <p:cNvSpPr>
            <a:spLocks noGrp="1"/>
          </p:cNvSpPr>
          <p:nvPr>
            <p:ph type="sldNum" sz="quarter" idx="10"/>
          </p:nvPr>
        </p:nvSpPr>
        <p:spPr/>
        <p:txBody>
          <a:bodyPr/>
          <a:lstStyle/>
          <a:p>
            <a:fld id="{05DDD345-544E-475A-B806-F63AE9AC860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731964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Thanks Michelle/Pete/Lyn.</a:t>
            </a:r>
          </a:p>
          <a:p>
            <a:endParaRPr lang="en-AU" b="0" baseline="0" dirty="0"/>
          </a:p>
          <a:p>
            <a:r>
              <a:rPr lang="en-AU" b="0" dirty="0"/>
              <a:t>I’d now like to introduce our guest speakers:</a:t>
            </a:r>
          </a:p>
          <a:p>
            <a:endParaRPr lang="en-US" b="0" dirty="0"/>
          </a:p>
          <a:p>
            <a:r>
              <a:rPr lang="en-AU" sz="1200" b="1" i="0" kern="1200" dirty="0">
                <a:solidFill>
                  <a:schemeClr val="tx1"/>
                </a:solidFill>
                <a:effectLst/>
                <a:latin typeface="+mn-lt"/>
                <a:ea typeface="+mn-ea"/>
                <a:cs typeface="+mn-cs"/>
              </a:rPr>
              <a:t>Jessica Chi </a:t>
            </a:r>
            <a:r>
              <a:rPr lang="en-AU" sz="1200" kern="1200" dirty="0">
                <a:solidFill>
                  <a:schemeClr val="tx1"/>
                </a:solidFill>
                <a:effectLst/>
                <a:latin typeface="+mn-lt"/>
                <a:ea typeface="+mn-ea"/>
                <a:cs typeface="+mn-cs"/>
              </a:rPr>
              <a:t>Jessica Chi is the director of </a:t>
            </a:r>
            <a:r>
              <a:rPr lang="en-AU" sz="1200" kern="1200" dirty="0" err="1">
                <a:solidFill>
                  <a:schemeClr val="tx1"/>
                </a:solidFill>
                <a:effectLst/>
                <a:latin typeface="+mn-lt"/>
                <a:ea typeface="+mn-ea"/>
                <a:cs typeface="+mn-cs"/>
              </a:rPr>
              <a:t>Eyetech</a:t>
            </a:r>
            <a:r>
              <a:rPr lang="en-AU" sz="1200" kern="1200" dirty="0">
                <a:solidFill>
                  <a:schemeClr val="tx1"/>
                </a:solidFill>
                <a:effectLst/>
                <a:latin typeface="+mn-lt"/>
                <a:ea typeface="+mn-ea"/>
                <a:cs typeface="+mn-cs"/>
              </a:rPr>
              <a:t> Optometrists, an independent contact lens practice in Melbourne, which prescribes all forms of speciality contact lenses.</a:t>
            </a:r>
          </a:p>
          <a:p>
            <a:r>
              <a:rPr lang="en-AU" sz="1200" kern="1200" dirty="0">
                <a:solidFill>
                  <a:schemeClr val="tx1"/>
                </a:solidFill>
                <a:effectLst/>
                <a:latin typeface="+mn-lt"/>
                <a:ea typeface="+mn-ea"/>
                <a:cs typeface="+mn-cs"/>
              </a:rPr>
              <a:t>She is the current Victorian, and a past National President of the Cornea and Contact Lens Society and an invited speaker at meetings throughout Australia and beyond. </a:t>
            </a:r>
          </a:p>
          <a:p>
            <a:r>
              <a:rPr lang="en-AU" sz="1200" kern="1200" dirty="0">
                <a:solidFill>
                  <a:schemeClr val="tx1"/>
                </a:solidFill>
                <a:effectLst/>
                <a:latin typeface="+mn-lt"/>
                <a:ea typeface="+mn-ea"/>
                <a:cs typeface="+mn-cs"/>
              </a:rPr>
              <a:t>She is a clinical supervisor at the University of Melbourne, Lead Visionary for Sight For All's Contact Lens Projects, a columnist for </a:t>
            </a:r>
            <a:r>
              <a:rPr lang="en-AU" sz="1200" kern="1200" dirty="0" err="1">
                <a:solidFill>
                  <a:schemeClr val="tx1"/>
                </a:solidFill>
                <a:effectLst/>
                <a:latin typeface="+mn-lt"/>
                <a:ea typeface="+mn-ea"/>
                <a:cs typeface="+mn-cs"/>
              </a:rPr>
              <a:t>Mivision</a:t>
            </a:r>
            <a:r>
              <a:rPr lang="en-AU" sz="1200" kern="1200" dirty="0">
                <a:solidFill>
                  <a:schemeClr val="tx1"/>
                </a:solidFill>
                <a:effectLst/>
                <a:latin typeface="+mn-lt"/>
                <a:ea typeface="+mn-ea"/>
                <a:cs typeface="+mn-cs"/>
              </a:rPr>
              <a:t>, a member of the Optometry Victoria/South Australia's State Advisory Committee, and a fellow of the Australian College of Optometry and the British Contact Lens Association. </a:t>
            </a:r>
            <a:endParaRPr lang="en-US" b="1" dirty="0"/>
          </a:p>
          <a:p>
            <a:endParaRPr lang="en-US" sz="12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Dr Georgia</a:t>
            </a:r>
            <a:r>
              <a:rPr lang="en-US" sz="1200" b="1" i="0" kern="1200" baseline="0" dirty="0">
                <a:solidFill>
                  <a:schemeClr val="tx1"/>
                </a:solidFill>
                <a:effectLst/>
                <a:latin typeface="+mn-lt"/>
                <a:ea typeface="+mn-ea"/>
                <a:cs typeface="+mn-cs"/>
              </a:rPr>
              <a:t> Cleary </a:t>
            </a:r>
            <a:r>
              <a:rPr lang="en-AU" sz="1200" kern="1200" dirty="0">
                <a:solidFill>
                  <a:schemeClr val="tx1"/>
                </a:solidFill>
                <a:effectLst/>
                <a:latin typeface="+mn-lt"/>
                <a:ea typeface="+mn-ea"/>
                <a:cs typeface="+mn-cs"/>
              </a:rPr>
              <a:t>is a cornea, refractive and cataract surgeon, working in both public and private practice in Melbourne, Australia. Her subspecialty clinical practice encompasses ocular surface and anterior segment disease in adults and children.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Georgia holds a public appointment as a consultant Ophthalmologist at RVEEH, working in the Corneal and Surgical Ophthalmology Services. She is the cataract surgery research lead for the Surgical Ophthalmology Service.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She works in private practice in East Melbourne, Brighton East and Frankston,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welcome</a:t>
            </a:r>
            <a:r>
              <a:rPr lang="en-US" sz="1200" kern="1200" baseline="0" dirty="0">
                <a:solidFill>
                  <a:schemeClr val="tx1"/>
                </a:solidFill>
                <a:effectLst/>
                <a:latin typeface="+mn-lt"/>
                <a:ea typeface="+mn-ea"/>
                <a:cs typeface="+mn-cs"/>
              </a:rPr>
              <a:t> Jessica Chi and Georgia Cleary.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After their presentation: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I’d</a:t>
            </a:r>
            <a:r>
              <a:rPr lang="en-US" sz="1200" kern="1200" baseline="0" dirty="0">
                <a:solidFill>
                  <a:schemeClr val="tx1"/>
                </a:solidFill>
                <a:effectLst/>
                <a:latin typeface="+mn-lt"/>
                <a:ea typeface="+mn-ea"/>
                <a:cs typeface="+mn-cs"/>
              </a:rPr>
              <a:t> like to now invite questions from the audience. </a:t>
            </a: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Once finished:  I would like to thank both our speakers Jessica Chi and Dr Georgia Cleary </a:t>
            </a:r>
            <a:r>
              <a:rPr lang="en-US" baseline="0" dirty="0"/>
              <a:t>who have provided a really interesting and thought provoking presentations –thank you! </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DDD345-544E-475A-B806-F63AE9AC8606}" type="slidenum">
              <a:rPr lang="en-US" smtClean="0"/>
              <a:t>16</a:t>
            </a:fld>
            <a:endParaRPr lang="en-US"/>
          </a:p>
        </p:txBody>
      </p:sp>
    </p:spTree>
    <p:extLst>
      <p:ext uri="{BB962C8B-B14F-4D97-AF65-F5344CB8AC3E}">
        <p14:creationId xmlns:p14="http://schemas.microsoft.com/office/powerpoint/2010/main" val="1087729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I’d now like to introduce Pooja</a:t>
            </a:r>
            <a:r>
              <a:rPr lang="en-AU" b="0" baseline="0" dirty="0"/>
              <a:t> Bhindi – ECOV/SA Committee Representative who will introduce the cases for our Interactive Breakout Session.</a:t>
            </a:r>
          </a:p>
          <a:p>
            <a:endParaRPr lang="en-US" b="0" baseline="0" dirty="0"/>
          </a:p>
          <a:p>
            <a:r>
              <a:rPr lang="en-US" b="0" baseline="0" dirty="0"/>
              <a:t>Please note you will be required to participate in the breakout sessions to receive interactive hours.</a:t>
            </a:r>
            <a:endParaRPr lang="en-AU" b="0" baseline="0" dirty="0"/>
          </a:p>
        </p:txBody>
      </p:sp>
      <p:sp>
        <p:nvSpPr>
          <p:cNvPr id="4" name="Slide Number Placeholder 3"/>
          <p:cNvSpPr>
            <a:spLocks noGrp="1"/>
          </p:cNvSpPr>
          <p:nvPr>
            <p:ph type="sldNum" sz="quarter" idx="10"/>
          </p:nvPr>
        </p:nvSpPr>
        <p:spPr/>
        <p:txBody>
          <a:bodyPr/>
          <a:lstStyle/>
          <a:p>
            <a:fld id="{05DDD345-544E-475A-B806-F63AE9AC8606}" type="slidenum">
              <a:rPr lang="en-US" smtClean="0"/>
              <a:t>17</a:t>
            </a:fld>
            <a:endParaRPr lang="en-US"/>
          </a:p>
        </p:txBody>
      </p:sp>
    </p:spTree>
    <p:extLst>
      <p:ext uri="{BB962C8B-B14F-4D97-AF65-F5344CB8AC3E}">
        <p14:creationId xmlns:p14="http://schemas.microsoft.com/office/powerpoint/2010/main" val="3465281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it for this evening.</a:t>
            </a:r>
            <a:r>
              <a:rPr lang="en-US" baseline="0" dirty="0"/>
              <a:t> </a:t>
            </a:r>
          </a:p>
          <a:p>
            <a:endParaRPr lang="en-US" baseline="0" dirty="0"/>
          </a:p>
          <a:p>
            <a:r>
              <a:rPr lang="en-US" b="1" dirty="0"/>
              <a:t>Thank</a:t>
            </a:r>
            <a:r>
              <a:rPr lang="en-US" b="1" baseline="0" dirty="0"/>
              <a:t> you everyone </a:t>
            </a:r>
            <a:r>
              <a:rPr lang="en-US" baseline="0" dirty="0"/>
              <a:t>for being part of tonight’s event. It’s been a fantastic event and I really hope you’ve enjoyed it.</a:t>
            </a:r>
          </a:p>
          <a:p>
            <a:endParaRPr lang="en-US" baseline="0" dirty="0"/>
          </a:p>
          <a:p>
            <a:r>
              <a:rPr lang="en-US" baseline="0" dirty="0"/>
              <a:t>Can I please also ask you to complete an evaluation form that will be sent to you via email in coming days. We genuinely use the information to help develop and refine other CPD events – so please if you could take the time to complete it, we would really appreciate it.</a:t>
            </a:r>
          </a:p>
          <a:p>
            <a:endParaRPr lang="en-US" baseline="0" dirty="0"/>
          </a:p>
          <a:p>
            <a:r>
              <a:rPr lang="en-US" baseline="0" dirty="0"/>
              <a:t>I hope you all have a fantastic rest of the evening. Stay safe, stay well and we look forward to seeing you all again soon. Good night.</a:t>
            </a:r>
            <a:endParaRPr lang="en-AU" dirty="0"/>
          </a:p>
        </p:txBody>
      </p:sp>
      <p:sp>
        <p:nvSpPr>
          <p:cNvPr id="4" name="Slide Number Placeholder 3"/>
          <p:cNvSpPr>
            <a:spLocks noGrp="1"/>
          </p:cNvSpPr>
          <p:nvPr>
            <p:ph type="sldNum" sz="quarter" idx="10"/>
          </p:nvPr>
        </p:nvSpPr>
        <p:spPr/>
        <p:txBody>
          <a:bodyPr/>
          <a:lstStyle/>
          <a:p>
            <a:fld id="{05DDD345-544E-475A-B806-F63AE9AC8606}" type="slidenum">
              <a:rPr lang="en-US" smtClean="0"/>
              <a:t>18</a:t>
            </a:fld>
            <a:endParaRPr lang="en-US"/>
          </a:p>
        </p:txBody>
      </p:sp>
    </p:spTree>
    <p:extLst>
      <p:ext uri="{BB962C8B-B14F-4D97-AF65-F5344CB8AC3E}">
        <p14:creationId xmlns:p14="http://schemas.microsoft.com/office/powerpoint/2010/main" val="259534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Hello and </a:t>
            </a:r>
            <a:r>
              <a:rPr lang="en-US" b="1" baseline="0" dirty="0"/>
              <a:t>welcome</a:t>
            </a:r>
            <a:r>
              <a:rPr lang="en-US" baseline="0" dirty="0"/>
              <a:t> everyone to the </a:t>
            </a:r>
            <a:r>
              <a:rPr lang="en-US" b="1" baseline="0" dirty="0"/>
              <a:t>ECOV/SA: Keratoconus webinar</a:t>
            </a:r>
            <a:r>
              <a:rPr lang="en-US" baseline="0" dirty="0"/>
              <a:t>.</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Thank you all for taking the time to attend our event tonight, we’ve had a great response from members, and we really hope you enjoy it.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My name is John De Francesco and I’m an Early Career Optometrists Victoria South Australia committee member and a practicing optometrist in Melbourne. </a:t>
            </a:r>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In starting the event tonight</a:t>
            </a:r>
            <a:r>
              <a:rPr lang="en-AU" i="1" baseline="0" dirty="0"/>
              <a:t>, I’d like to acknowledge </a:t>
            </a:r>
            <a:r>
              <a:rPr lang="en-AU" i="1" dirty="0"/>
              <a:t>the Traditional Owners of the land on which</a:t>
            </a:r>
            <a:r>
              <a:rPr lang="en-AU" i="1" baseline="0" dirty="0"/>
              <a:t> </a:t>
            </a:r>
            <a:r>
              <a:rPr lang="en-AU" i="1" dirty="0"/>
              <a:t>we meet today. I pay my respects to their Elders, past, present and emerging, and the Aboriginal Elders of other communities who may be here today.</a:t>
            </a:r>
          </a:p>
          <a:p>
            <a:pPr marL="0" indent="0">
              <a:buFont typeface="Arial" panose="020B0604020202020204" pitchFamily="34" charset="0"/>
              <a:buNone/>
            </a:pPr>
            <a:endParaRPr lang="en-US" i="0" dirty="0"/>
          </a:p>
        </p:txBody>
      </p:sp>
      <p:sp>
        <p:nvSpPr>
          <p:cNvPr id="4" name="Slide Number Placeholder 3"/>
          <p:cNvSpPr>
            <a:spLocks noGrp="1"/>
          </p:cNvSpPr>
          <p:nvPr>
            <p:ph type="sldNum" sz="quarter" idx="10"/>
          </p:nvPr>
        </p:nvSpPr>
        <p:spPr/>
        <p:txBody>
          <a:bodyPr/>
          <a:lstStyle/>
          <a:p>
            <a:fld id="{05DDD345-544E-475A-B806-F63AE9AC860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24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On the screen is a the overview for tonight’s program.  </a:t>
            </a:r>
          </a:p>
          <a:p>
            <a:endParaRPr lang="en-AU" baseline="0" dirty="0"/>
          </a:p>
          <a:p>
            <a:r>
              <a:rPr lang="en-AU" baseline="0" dirty="0"/>
              <a:t>Just confirming that there are </a:t>
            </a:r>
            <a:r>
              <a:rPr lang="en-AU" b="1" baseline="0" dirty="0"/>
              <a:t>2.5 Therapeutic Interactive CPD Hours </a:t>
            </a:r>
            <a:r>
              <a:rPr lang="en-AU" baseline="0" dirty="0"/>
              <a:t>(if you complete assessment) for this evening, or 2 Therapeutic Interactive CPD Hours without assessment.</a:t>
            </a:r>
          </a:p>
          <a:p>
            <a:endParaRPr lang="en-US" baseline="0" dirty="0"/>
          </a:p>
        </p:txBody>
      </p:sp>
      <p:sp>
        <p:nvSpPr>
          <p:cNvPr id="4" name="Slide Number Placeholder 3"/>
          <p:cNvSpPr>
            <a:spLocks noGrp="1"/>
          </p:cNvSpPr>
          <p:nvPr>
            <p:ph type="sldNum" sz="quarter" idx="10"/>
          </p:nvPr>
        </p:nvSpPr>
        <p:spPr/>
        <p:txBody>
          <a:bodyPr/>
          <a:lstStyle/>
          <a:p>
            <a:fld id="{05DDD345-544E-475A-B806-F63AE9AC860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1597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our </a:t>
            </a:r>
            <a:r>
              <a:rPr lang="en-US" dirty="0" err="1"/>
              <a:t>keratonus</a:t>
            </a:r>
            <a:r>
              <a:rPr lang="en-US" dirty="0"/>
              <a:t> learning</a:t>
            </a:r>
            <a:r>
              <a:rPr lang="en-US" baseline="0" dirty="0"/>
              <a:t> objectives for the event this evening. </a:t>
            </a:r>
          </a:p>
          <a:p>
            <a:endParaRPr lang="en-US" baseline="0" dirty="0"/>
          </a:p>
          <a:p>
            <a:r>
              <a:rPr lang="en-US" baseline="0" dirty="0"/>
              <a:t>I won’t read them out as you will have seen them on the website already. </a:t>
            </a:r>
            <a:endParaRPr lang="en-AU" dirty="0"/>
          </a:p>
        </p:txBody>
      </p:sp>
      <p:sp>
        <p:nvSpPr>
          <p:cNvPr id="4" name="Slide Number Placeholder 3"/>
          <p:cNvSpPr>
            <a:spLocks noGrp="1"/>
          </p:cNvSpPr>
          <p:nvPr>
            <p:ph type="sldNum" sz="quarter" idx="10"/>
          </p:nvPr>
        </p:nvSpPr>
        <p:spPr/>
        <p:txBody>
          <a:bodyPr/>
          <a:lstStyle/>
          <a:p>
            <a:fld id="{05DDD345-544E-475A-B806-F63AE9AC860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4161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 now going to go through how to complete your CDP attendance and assessment for tonight’s event. </a:t>
            </a:r>
          </a:p>
          <a:p>
            <a:endParaRPr lang="en-US" baseline="0" dirty="0"/>
          </a:p>
          <a:p>
            <a:r>
              <a:rPr lang="en-US" baseline="0" dirty="0"/>
              <a:t>If you can pull out your phone and get it all setup now that would be great.</a:t>
            </a:r>
          </a:p>
          <a:p>
            <a:endParaRPr lang="en-US" baseline="0" dirty="0"/>
          </a:p>
          <a:p>
            <a:pPr lvl="0">
              <a:lnSpc>
                <a:spcPct val="107000"/>
              </a:lnSpc>
              <a:spcAft>
                <a:spcPts val="800"/>
              </a:spcAft>
              <a:buFont typeface="Wingdings" panose="05000000000000000000" pitchFamily="2" charset="2"/>
              <a:buChar char="v"/>
              <a:tabLst>
                <a:tab pos="457200" algn="l"/>
              </a:tabLst>
            </a:pPr>
            <a:r>
              <a:rPr lang="en-AU" sz="1200" dirty="0">
                <a:ea typeface="Calibri" panose="020F0502020204030204" pitchFamily="34" charset="0"/>
                <a:cs typeface="Arial" panose="020B0604020202020204" pitchFamily="34" charset="0"/>
              </a:rPr>
              <a:t>Open your browser and go to </a:t>
            </a:r>
            <a:r>
              <a:rPr lang="en-AU" sz="1200" b="1" dirty="0">
                <a:solidFill>
                  <a:srgbClr val="00B0F0"/>
                </a:solidFill>
                <a:ea typeface="Calibri" panose="020F0502020204030204" pitchFamily="34" charset="0"/>
                <a:cs typeface="Arial" panose="020B0604020202020204" pitchFamily="34" charset="0"/>
              </a:rPr>
              <a:t>elitecpd.optometry.org.au</a:t>
            </a:r>
            <a:endParaRPr lang="en-US" sz="1200" b="1" dirty="0">
              <a:solidFill>
                <a:srgbClr val="00B0F0"/>
              </a:solidFill>
              <a:ea typeface="Calibri" panose="020F0502020204030204" pitchFamily="34" charset="0"/>
              <a:cs typeface="Arial" panose="020B0604020202020204" pitchFamily="34" charset="0"/>
            </a:endParaRPr>
          </a:p>
          <a:p>
            <a:pPr lvl="0">
              <a:lnSpc>
                <a:spcPct val="107000"/>
              </a:lnSpc>
              <a:spcAft>
                <a:spcPts val="800"/>
              </a:spcAft>
              <a:buFont typeface="Wingdings" panose="05000000000000000000" pitchFamily="2" charset="2"/>
              <a:buChar char="v"/>
              <a:tabLst>
                <a:tab pos="457200" algn="l"/>
              </a:tabLst>
            </a:pPr>
            <a:r>
              <a:rPr lang="en-AU" sz="1200" dirty="0">
                <a:ea typeface="Calibri" panose="020F0502020204030204" pitchFamily="34" charset="0"/>
                <a:cs typeface="Arial" panose="020B0604020202020204" pitchFamily="34" charset="0"/>
              </a:rPr>
              <a:t>Log in using your OA member number </a:t>
            </a:r>
            <a:r>
              <a:rPr lang="en-AU" sz="1200" dirty="0" err="1">
                <a:ea typeface="Calibri" panose="020F0502020204030204" pitchFamily="34" charset="0"/>
                <a:cs typeface="Arial" panose="020B0604020202020204" pitchFamily="34" charset="0"/>
              </a:rPr>
              <a:t>eg</a:t>
            </a:r>
            <a:r>
              <a:rPr lang="en-AU" sz="1200" dirty="0">
                <a:ea typeface="Calibri" panose="020F0502020204030204" pitchFamily="34" charset="0"/>
                <a:cs typeface="Arial" panose="020B0604020202020204" pitchFamily="34" charset="0"/>
              </a:rPr>
              <a:t> MXXXXXX</a:t>
            </a:r>
            <a:endParaRPr lang="en-US" sz="1200" dirty="0">
              <a:ea typeface="Calibri" panose="020F0502020204030204" pitchFamily="34" charset="0"/>
              <a:cs typeface="Arial" panose="020B0604020202020204" pitchFamily="34" charset="0"/>
            </a:endParaRPr>
          </a:p>
          <a:p>
            <a:pPr lvl="0">
              <a:lnSpc>
                <a:spcPct val="107000"/>
              </a:lnSpc>
              <a:spcAft>
                <a:spcPts val="800"/>
              </a:spcAft>
              <a:buFont typeface="Wingdings" panose="05000000000000000000" pitchFamily="2" charset="2"/>
              <a:buChar char="v"/>
              <a:tabLst>
                <a:tab pos="457200" algn="l"/>
              </a:tabLst>
            </a:pPr>
            <a:r>
              <a:rPr lang="en-AU" sz="1200" dirty="0">
                <a:ea typeface="Calibri" panose="020F0502020204030204" pitchFamily="34" charset="0"/>
                <a:cs typeface="Arial" panose="020B0604020202020204" pitchFamily="34" charset="0"/>
              </a:rPr>
              <a:t>Password is your OA member password </a:t>
            </a:r>
          </a:p>
          <a:p>
            <a:endParaRPr lang="en-US" baseline="0" dirty="0"/>
          </a:p>
        </p:txBody>
      </p:sp>
      <p:sp>
        <p:nvSpPr>
          <p:cNvPr id="4" name="Slide Number Placeholder 3"/>
          <p:cNvSpPr>
            <a:spLocks noGrp="1"/>
          </p:cNvSpPr>
          <p:nvPr>
            <p:ph type="sldNum" sz="quarter" idx="10"/>
          </p:nvPr>
        </p:nvSpPr>
        <p:spPr/>
        <p:txBody>
          <a:bodyPr/>
          <a:lstStyle/>
          <a:p>
            <a:fld id="{05DDD345-544E-475A-B806-F63AE9AC860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11968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Then you will be taken to the </a:t>
            </a:r>
            <a:r>
              <a:rPr lang="en-US" b="1" baseline="0" dirty="0"/>
              <a:t>dashboard page: </a:t>
            </a:r>
          </a:p>
          <a:p>
            <a:endParaRPr lang="en-US" baseline="0" dirty="0"/>
          </a:p>
          <a:p>
            <a:pPr lvl="0">
              <a:lnSpc>
                <a:spcPct val="107000"/>
              </a:lnSpc>
              <a:spcAft>
                <a:spcPts val="800"/>
              </a:spcAft>
              <a:buFont typeface="Wingdings" panose="05000000000000000000" pitchFamily="2" charset="2"/>
              <a:buChar char="v"/>
              <a:tabLst>
                <a:tab pos="457200" algn="l"/>
              </a:tabLst>
            </a:pPr>
            <a:r>
              <a:rPr lang="en-AU" sz="1200" dirty="0">
                <a:ea typeface="Calibri" panose="020F0502020204030204" pitchFamily="34" charset="0"/>
                <a:cs typeface="Arial" panose="020B0604020202020204" pitchFamily="34" charset="0"/>
              </a:rPr>
              <a:t>Choose </a:t>
            </a:r>
            <a:r>
              <a:rPr lang="en-AU" sz="1200" b="1" dirty="0">
                <a:ea typeface="Calibri" panose="020F0502020204030204" pitchFamily="34" charset="0"/>
                <a:cs typeface="Arial" panose="020B0604020202020204" pitchFamily="34" charset="0"/>
              </a:rPr>
              <a:t>“</a:t>
            </a:r>
            <a:r>
              <a:rPr lang="en-AU" sz="1200" b="1" dirty="0">
                <a:solidFill>
                  <a:srgbClr val="FF0000"/>
                </a:solidFill>
                <a:ea typeface="Calibri" panose="020F0502020204030204" pitchFamily="34" charset="0"/>
                <a:cs typeface="Arial" panose="020B0604020202020204" pitchFamily="34" charset="0"/>
              </a:rPr>
              <a:t>EC</a:t>
            </a:r>
            <a:r>
              <a:rPr lang="en-US" sz="1200" b="1" dirty="0">
                <a:solidFill>
                  <a:srgbClr val="FF0000"/>
                </a:solidFill>
                <a:ea typeface="Calibri" panose="020F0502020204030204" pitchFamily="34" charset="0"/>
                <a:cs typeface="Arial" panose="020B0604020202020204" pitchFamily="34" charset="0"/>
              </a:rPr>
              <a:t>OV/SA Seminar Keratoconus”</a:t>
            </a:r>
          </a:p>
          <a:p>
            <a:pPr lvl="0">
              <a:lnSpc>
                <a:spcPct val="107000"/>
              </a:lnSpc>
              <a:spcAft>
                <a:spcPts val="800"/>
              </a:spcAft>
              <a:buFont typeface="Wingdings" panose="05000000000000000000" pitchFamily="2" charset="2"/>
              <a:buChar char="v"/>
              <a:tabLst>
                <a:tab pos="457200" algn="l"/>
              </a:tabLst>
            </a:pPr>
            <a:r>
              <a:rPr lang="en-AU" sz="1200" dirty="0">
                <a:ea typeface="Calibri" panose="020F0502020204030204" pitchFamily="34" charset="0"/>
                <a:cs typeface="Arial" panose="020B0604020202020204" pitchFamily="34" charset="0"/>
              </a:rPr>
              <a:t>Click on blue box to the right with the arrow, then click on the black and white PEN icon on right to record attendance, questions then appear</a:t>
            </a:r>
          </a:p>
          <a:p>
            <a:pPr lvl="0">
              <a:lnSpc>
                <a:spcPct val="107000"/>
              </a:lnSpc>
              <a:spcAft>
                <a:spcPts val="800"/>
              </a:spcAft>
              <a:buFont typeface="Wingdings" panose="05000000000000000000" pitchFamily="2" charset="2"/>
              <a:buChar char="v"/>
              <a:tabLst>
                <a:tab pos="457200" algn="l"/>
              </a:tabLst>
            </a:pPr>
            <a:r>
              <a:rPr lang="en-US" sz="1200" dirty="0">
                <a:ea typeface="Calibri" panose="020F0502020204030204" pitchFamily="34" charset="0"/>
                <a:cs typeface="Arial" panose="020B0604020202020204" pitchFamily="34" charset="0"/>
              </a:rPr>
              <a:t>Refer to the assessment images and questions that have been emailed to you (and that will be on the website tomorrow), and use these to answer the questions in </a:t>
            </a:r>
            <a:r>
              <a:rPr lang="en-US" sz="1200" dirty="0" err="1">
                <a:ea typeface="Calibri" panose="020F0502020204030204" pitchFamily="34" charset="0"/>
                <a:cs typeface="Arial" panose="020B0604020202020204" pitchFamily="34" charset="0"/>
              </a:rPr>
              <a:t>elitecpd</a:t>
            </a:r>
            <a:r>
              <a:rPr lang="en-US" sz="1200" dirty="0">
                <a:ea typeface="Calibri" panose="020F0502020204030204" pitchFamily="34" charset="0"/>
                <a:cs typeface="Arial" panose="020B0604020202020204" pitchFamily="34" charset="0"/>
              </a:rPr>
              <a:t>.</a:t>
            </a:r>
            <a:endParaRPr lang="en-US" baseline="0" dirty="0"/>
          </a:p>
          <a:p>
            <a:endParaRPr lang="en-US" baseline="0" dirty="0"/>
          </a:p>
          <a:p>
            <a:r>
              <a:rPr lang="en-US" baseline="0" dirty="0"/>
              <a:t>Just a reminder that you will have one week to complete assessment. So you can do it tonight if you want to. Or you can access a recording of this presentation, and the assessment images and questions from the website (we’ll send you the link) and you’ll have until next Monday to complete it. If you’ve had any trouble logging in or following these instructions, please write this in the chat and one of the OV/SA staff will be able to assist you. Alternatively contact the OV/SA office in the morning.</a:t>
            </a:r>
            <a:endParaRPr lang="en-AU" baseline="0" dirty="0"/>
          </a:p>
        </p:txBody>
      </p:sp>
      <p:sp>
        <p:nvSpPr>
          <p:cNvPr id="4" name="Slide Number Placeholder 3"/>
          <p:cNvSpPr>
            <a:spLocks noGrp="1"/>
          </p:cNvSpPr>
          <p:nvPr>
            <p:ph type="sldNum" sz="quarter" idx="10"/>
          </p:nvPr>
        </p:nvSpPr>
        <p:spPr/>
        <p:txBody>
          <a:bodyPr/>
          <a:lstStyle/>
          <a:p>
            <a:fld id="{05DDD345-544E-475A-B806-F63AE9AC860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007969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Before we move on I’d like</a:t>
            </a:r>
            <a:r>
              <a:rPr lang="en-AU" sz="1200" baseline="0" dirty="0"/>
              <a:t> to provide a brief update on the work of ECOV/SA. </a:t>
            </a:r>
            <a:endParaRPr lang="en-AU" sz="1200" dirty="0"/>
          </a:p>
          <a:p>
            <a:r>
              <a:rPr lang="en-AU" sz="1200" b="1" dirty="0"/>
              <a:t>ECOV/SA</a:t>
            </a:r>
            <a:r>
              <a:rPr lang="en-AU" sz="1200" b="1" baseline="0" dirty="0"/>
              <a:t> </a:t>
            </a:r>
            <a:r>
              <a:rPr lang="en-AU" sz="1200" baseline="0" dirty="0"/>
              <a:t>i</a:t>
            </a:r>
            <a:r>
              <a:rPr lang="en-AU" sz="1200" dirty="0"/>
              <a:t>s a committee within </a:t>
            </a:r>
            <a:r>
              <a:rPr lang="en-AU" sz="1200" b="1" dirty="0"/>
              <a:t>OV/SA </a:t>
            </a:r>
            <a:r>
              <a:rPr lang="en-AU" sz="1200" dirty="0"/>
              <a:t>and </a:t>
            </a:r>
            <a:r>
              <a:rPr lang="en-AU" sz="1200" baseline="0" dirty="0"/>
              <a:t>is made up of early career optometrists who are practising in Victoria and South Australia. </a:t>
            </a:r>
          </a:p>
          <a:p>
            <a:endParaRPr lang="en-AU" sz="1200" dirty="0"/>
          </a:p>
          <a:p>
            <a:r>
              <a:rPr lang="en-AU" sz="1200" dirty="0"/>
              <a:t>As you will already know, we </a:t>
            </a:r>
            <a:r>
              <a:rPr lang="en-AU" sz="1200" baseline="0" dirty="0"/>
              <a:t>deliver </a:t>
            </a:r>
            <a:r>
              <a:rPr lang="en-AU" sz="1200" b="1" dirty="0"/>
              <a:t>CPD seminars </a:t>
            </a:r>
            <a:r>
              <a:rPr lang="en-AU" sz="1200" dirty="0"/>
              <a:t>(like the one tonight) that are specific to the needs of early career optometrists. </a:t>
            </a:r>
            <a:r>
              <a:rPr lang="en-AU" sz="1200" baseline="0" dirty="0"/>
              <a:t>There will be more events planned </a:t>
            </a:r>
            <a:r>
              <a:rPr lang="en-AU" sz="1200" baseline="0" dirty="0" err="1"/>
              <a:t>til</a:t>
            </a:r>
            <a:r>
              <a:rPr lang="en-AU" sz="1200" baseline="0" dirty="0"/>
              <a:t> the end of 2021.   Information will be available soon.</a:t>
            </a:r>
          </a:p>
          <a:p>
            <a:endParaRPr lang="en-AU" sz="1200" baseline="0" dirty="0"/>
          </a:p>
          <a:p>
            <a:r>
              <a:rPr lang="en-AU" sz="1200" baseline="0" dirty="0"/>
              <a:t>Don’t forget that as part of the </a:t>
            </a:r>
            <a:r>
              <a:rPr lang="en-AU" sz="1200" b="1" baseline="0" dirty="0"/>
              <a:t>new OBA CPD requirements </a:t>
            </a:r>
            <a:r>
              <a:rPr lang="en-AU" sz="1200" baseline="0" dirty="0"/>
              <a:t>there is a requirement for optometrists to develop a </a:t>
            </a:r>
            <a:r>
              <a:rPr lang="en-AU" sz="1200" b="1" baseline="0" dirty="0"/>
              <a:t>CPD Learning Plan</a:t>
            </a:r>
            <a:r>
              <a:rPr lang="en-AU" sz="1200" baseline="0" dirty="0"/>
              <a:t>. </a:t>
            </a:r>
          </a:p>
          <a:p>
            <a:r>
              <a:rPr lang="en-AU" sz="1200" baseline="0" dirty="0"/>
              <a:t>OA has developed an online tool to make this simple and easy – and it’s integrated with all the events on the OA website, which will include the ECOV/SA events once we have them finalised. </a:t>
            </a:r>
          </a:p>
          <a:p>
            <a:r>
              <a:rPr lang="en-AU" sz="1200" baseline="0" dirty="0"/>
              <a:t>We hope this will make it easy for you to plan ahead. You can check out the new learning plan template by visiting the Institute of Excellence on the OA website.</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Our </a:t>
            </a:r>
            <a:r>
              <a:rPr lang="en-AU" sz="1200" b="1" dirty="0"/>
              <a:t>Regional</a:t>
            </a:r>
            <a:r>
              <a:rPr lang="en-AU" sz="1200" dirty="0"/>
              <a:t> </a:t>
            </a:r>
            <a:r>
              <a:rPr lang="en-AU" sz="1200" b="1" dirty="0"/>
              <a:t>Peer Mentoring events </a:t>
            </a:r>
            <a:r>
              <a:rPr lang="en-AU" sz="1200" dirty="0"/>
              <a:t>had been on hold during most</a:t>
            </a:r>
            <a:r>
              <a:rPr lang="en-AU" sz="1200" baseline="0" dirty="0"/>
              <a:t> of 2020 and 2021 due to the COVID-19 pandemic. We are planning to hold our event in Victor Harbor (SA); however, our events in Mildura and Wangaratta are on hold for 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t>You can see the locations on the screen for upcoming events which will be held in the next couple of months. You do need to RSVP (for catering purposes) and you can find the events on the OA website in the CPD calendar. They’re a great way to catch up with peers and friends and meet new people in your local area, over a delicious lunch or dinner and drinks. It’s free to attend and the cost of your meals and drinks are paid for by OV/SA. </a:t>
            </a: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All pending any Government directives at the time of course.</a:t>
            </a:r>
            <a:endParaRPr lang="en-AU" sz="1200" baseline="0" dirty="0"/>
          </a:p>
          <a:p>
            <a:endParaRPr lang="en-AU" sz="1200" dirty="0"/>
          </a:p>
          <a:p>
            <a:endParaRPr lang="en-AU" sz="1200" dirty="0"/>
          </a:p>
        </p:txBody>
      </p:sp>
      <p:sp>
        <p:nvSpPr>
          <p:cNvPr id="4" name="Slide Number Placeholder 3"/>
          <p:cNvSpPr>
            <a:spLocks noGrp="1"/>
          </p:cNvSpPr>
          <p:nvPr>
            <p:ph type="sldNum" sz="quarter" idx="10"/>
          </p:nvPr>
        </p:nvSpPr>
        <p:spPr/>
        <p:txBody>
          <a:bodyPr/>
          <a:lstStyle/>
          <a:p>
            <a:fld id="{05DDD345-544E-475A-B806-F63AE9AC8606}" type="slidenum">
              <a:rPr lang="en-US" smtClean="0"/>
              <a:t>7</a:t>
            </a:fld>
            <a:endParaRPr lang="en-US"/>
          </a:p>
        </p:txBody>
      </p:sp>
    </p:spTree>
    <p:extLst>
      <p:ext uri="{BB962C8B-B14F-4D97-AF65-F5344CB8AC3E}">
        <p14:creationId xmlns:p14="http://schemas.microsoft.com/office/powerpoint/2010/main" val="3678048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t>Don’t forget that our </a:t>
            </a:r>
            <a:r>
              <a:rPr lang="en-AU" sz="1200" b="1" baseline="0" dirty="0"/>
              <a:t>Key Performance Indicators </a:t>
            </a:r>
            <a:r>
              <a:rPr lang="en-AU" sz="1200" baseline="0" dirty="0"/>
              <a:t>resource is available online for members and well worth a read.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t>The Optometry Australia website is very comprehensive and sometimes it can be a bit hard to find what you’re looking for.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t>But if you type in “KPI” into the search function it will take you to the Human Resources and workplace relations page, and the pdf is down the bottom under resources. </a:t>
            </a:r>
          </a:p>
          <a:p>
            <a:endParaRPr lang="en-AU" sz="1200" baseline="0" dirty="0">
              <a:solidFill>
                <a:schemeClr val="tx1"/>
              </a:solidFill>
            </a:endParaRPr>
          </a:p>
          <a:p>
            <a:endParaRPr lang="en-AU" dirty="0"/>
          </a:p>
        </p:txBody>
      </p:sp>
      <p:sp>
        <p:nvSpPr>
          <p:cNvPr id="4" name="Slide Number Placeholder 3"/>
          <p:cNvSpPr>
            <a:spLocks noGrp="1"/>
          </p:cNvSpPr>
          <p:nvPr>
            <p:ph type="sldNum" sz="quarter" idx="10"/>
          </p:nvPr>
        </p:nvSpPr>
        <p:spPr/>
        <p:txBody>
          <a:bodyPr/>
          <a:lstStyle/>
          <a:p>
            <a:fld id="{05DDD345-544E-475A-B806-F63AE9AC8606}" type="slidenum">
              <a:rPr lang="en-US" smtClean="0"/>
              <a:t>8</a:t>
            </a:fld>
            <a:endParaRPr lang="en-US"/>
          </a:p>
        </p:txBody>
      </p:sp>
    </p:spTree>
    <p:extLst>
      <p:ext uri="{BB962C8B-B14F-4D97-AF65-F5344CB8AC3E}">
        <p14:creationId xmlns:p14="http://schemas.microsoft.com/office/powerpoint/2010/main" val="3611925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aseline="0" dirty="0">
                <a:solidFill>
                  <a:schemeClr val="tx1"/>
                </a:solidFill>
              </a:rPr>
              <a:t>So that’s it for the ECOV/SA update. </a:t>
            </a:r>
          </a:p>
          <a:p>
            <a:r>
              <a:rPr lang="en-AU" sz="1200" baseline="0" dirty="0">
                <a:solidFill>
                  <a:schemeClr val="tx1"/>
                </a:solidFill>
              </a:rPr>
              <a:t>If</a:t>
            </a:r>
            <a:r>
              <a:rPr lang="en-AU" sz="1200" baseline="0" dirty="0">
                <a:solidFill>
                  <a:srgbClr val="FFFF00"/>
                </a:solidFill>
              </a:rPr>
              <a:t> you have any questions about ECOV/SA please feel free to contact us through our Facebook page or through the OV/SA office.</a:t>
            </a:r>
          </a:p>
          <a:p>
            <a:endParaRPr lang="en-AU" sz="1200" baseline="0" dirty="0">
              <a:solidFill>
                <a:srgbClr val="FFFF00"/>
              </a:solidFill>
            </a:endParaRPr>
          </a:p>
          <a:p>
            <a:r>
              <a:rPr lang="en-AU" baseline="0" dirty="0"/>
              <a:t>I’ll now hand over </a:t>
            </a:r>
            <a:r>
              <a:rPr lang="en-AU" baseline="0" dirty="0">
                <a:solidFill>
                  <a:srgbClr val="FF0000"/>
                </a:solidFill>
              </a:rPr>
              <a:t>to Michelle Marven </a:t>
            </a:r>
            <a:r>
              <a:rPr lang="en-AU" baseline="0" dirty="0"/>
              <a:t>who will provide a quick update on Optometry Victoria South Australia before we move into the program. </a:t>
            </a:r>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7E6DCCF6-D9C2-48FD-8F21-0DCA7B2A466C}" type="slidenum">
              <a:rPr lang="en-AU" smtClean="0">
                <a:solidFill>
                  <a:prstClr val="black"/>
                </a:solidFill>
              </a:rPr>
              <a:pPr/>
              <a:t>9</a:t>
            </a:fld>
            <a:endParaRPr lang="en-AU" dirty="0">
              <a:solidFill>
                <a:prstClr val="black"/>
              </a:solidFill>
            </a:endParaRPr>
          </a:p>
        </p:txBody>
      </p:sp>
    </p:spTree>
    <p:extLst>
      <p:ext uri="{BB962C8B-B14F-4D97-AF65-F5344CB8AC3E}">
        <p14:creationId xmlns:p14="http://schemas.microsoft.com/office/powerpoint/2010/main" val="3686892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ark Title 1">
    <p:spTree>
      <p:nvGrpSpPr>
        <p:cNvPr id="1" name=""/>
        <p:cNvGrpSpPr/>
        <p:nvPr/>
      </p:nvGrpSpPr>
      <p:grpSpPr>
        <a:xfrm>
          <a:off x="0" y="0"/>
          <a:ext cx="0" cy="0"/>
          <a:chOff x="0" y="0"/>
          <a:chExt cx="0" cy="0"/>
        </a:xfrm>
      </p:grpSpPr>
      <p:pic>
        <p:nvPicPr>
          <p:cNvPr id="4098" name="Picture 2" descr="I:\Marketing\Design &amp; Video\6 - June 2018\2018.06.14 Webcast PPT template\Images\Blue curve backing_Variant 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1997"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941169"/>
            <a:ext cx="9121013"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661248"/>
            <a:ext cx="9121013" cy="481608"/>
          </a:xfrm>
        </p:spPr>
        <p:txBody>
          <a:bodyPr>
            <a:normAutofit/>
          </a:bodyPr>
          <a:lstStyle>
            <a:lvl1pPr marL="0" indent="0" algn="l">
              <a:buNone/>
              <a:defRPr sz="3200" b="0">
                <a:solidFill>
                  <a:schemeClr val="bg1"/>
                </a:solidFill>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pic>
        <p:nvPicPr>
          <p:cNvPr id="409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26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Image Title 4">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rgbClr val="00285A"/>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rgbClr val="00285A"/>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20925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Image Title 5">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chemeClr val="bg1"/>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111377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Image Title 6">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chemeClr val="bg1"/>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3082348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sp>
        <p:nvSpPr>
          <p:cNvPr id="8" name="Rectangle 7"/>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2" name="Title 1"/>
          <p:cNvSpPr>
            <a:spLocks noGrp="1"/>
          </p:cNvSpPr>
          <p:nvPr>
            <p:ph type="ctrTitle"/>
          </p:nvPr>
        </p:nvSpPr>
        <p:spPr>
          <a:xfrm>
            <a:off x="1487488" y="2996953"/>
            <a:ext cx="9121013"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9121013"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
        <p:nvSpPr>
          <p:cNvPr id="7"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064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Logo Blank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26" y="1124744"/>
            <a:ext cx="969567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948069" y="1988841"/>
            <a:ext cx="9660432" cy="4137323"/>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2"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13" name="Rectangle 12"/>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4"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92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ne Logo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25" y="1124744"/>
            <a:ext cx="9888399"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948070" y="1988841"/>
            <a:ext cx="9852453" cy="4137323"/>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Tree>
    <p:extLst>
      <p:ext uri="{BB962C8B-B14F-4D97-AF65-F5344CB8AC3E}">
        <p14:creationId xmlns:p14="http://schemas.microsoft.com/office/powerpoint/2010/main" val="877263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Logo Blank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25" y="1124744"/>
            <a:ext cx="9661073" cy="720080"/>
          </a:xfrm>
        </p:spPr>
        <p:txBody>
          <a:bodyPr/>
          <a:lstStyle>
            <a:lvl1pPr>
              <a:defRPr>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sz="half" idx="1"/>
          </p:nvPr>
        </p:nvSpPr>
        <p:spPr>
          <a:xfrm>
            <a:off x="963315" y="1988841"/>
            <a:ext cx="4940664" cy="4137323"/>
          </a:xfrm>
        </p:spPr>
        <p:txBody>
          <a:bodyPr/>
          <a:lstStyle>
            <a:lvl1pPr>
              <a:defRPr sz="2400">
                <a:latin typeface="Arial" panose="020B0604020202020204" pitchFamily="34" charset="0"/>
              </a:defRPr>
            </a:lvl1pPr>
            <a:lvl2pPr>
              <a:defRPr sz="2133">
                <a:latin typeface="Arial" panose="020B0604020202020204" pitchFamily="34" charset="0"/>
              </a:defRPr>
            </a:lvl2pPr>
            <a:lvl3pPr>
              <a:defRPr sz="1867">
                <a:latin typeface="Arial" panose="020B0604020202020204" pitchFamily="34" charset="0"/>
              </a:defRPr>
            </a:lvl3pPr>
            <a:lvl4pPr>
              <a:defRPr sz="1867">
                <a:latin typeface="Arial" panose="020B0604020202020204" pitchFamily="34" charset="0"/>
              </a:defRPr>
            </a:lvl4pPr>
            <a:lvl5pPr>
              <a:defRPr sz="1867">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384032" y="1988841"/>
            <a:ext cx="4416491" cy="4137323"/>
          </a:xfrm>
        </p:spPr>
        <p:txBody>
          <a:bodyPr/>
          <a:lstStyle>
            <a:lvl1pPr>
              <a:defRPr sz="2400">
                <a:latin typeface="Arial" panose="020B0604020202020204" pitchFamily="34" charset="0"/>
              </a:defRPr>
            </a:lvl1pPr>
            <a:lvl2pPr>
              <a:defRPr sz="2133">
                <a:latin typeface="Arial" panose="020B0604020202020204" pitchFamily="34" charset="0"/>
              </a:defRPr>
            </a:lvl2pPr>
            <a:lvl3pPr>
              <a:defRPr sz="1867">
                <a:latin typeface="Arial" panose="020B0604020202020204" pitchFamily="34" charset="0"/>
              </a:defRPr>
            </a:lvl3pPr>
            <a:lvl4pPr>
              <a:defRPr sz="1867">
                <a:latin typeface="Arial" panose="020B0604020202020204" pitchFamily="34" charset="0"/>
              </a:defRPr>
            </a:lvl4pPr>
            <a:lvl5pPr>
              <a:defRPr sz="1867">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3"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7" name="Rectangle 6"/>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8"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678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One Logo Two Content">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6"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2" name="Title 1"/>
          <p:cNvSpPr>
            <a:spLocks noGrp="1"/>
          </p:cNvSpPr>
          <p:nvPr>
            <p:ph type="title"/>
          </p:nvPr>
        </p:nvSpPr>
        <p:spPr>
          <a:xfrm>
            <a:off x="911425" y="1124744"/>
            <a:ext cx="9661073" cy="720080"/>
          </a:xfrm>
        </p:spPr>
        <p:txBody>
          <a:bodyPr/>
          <a:lstStyle>
            <a:lvl1pPr>
              <a:defRPr>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sz="half" idx="1"/>
          </p:nvPr>
        </p:nvSpPr>
        <p:spPr>
          <a:xfrm>
            <a:off x="963315" y="1988841"/>
            <a:ext cx="4940664" cy="4137323"/>
          </a:xfrm>
        </p:spPr>
        <p:txBody>
          <a:bodyPr/>
          <a:lstStyle>
            <a:lvl1pPr>
              <a:defRPr sz="2400">
                <a:latin typeface="Arial" panose="020B0604020202020204" pitchFamily="34" charset="0"/>
              </a:defRPr>
            </a:lvl1pPr>
            <a:lvl2pPr>
              <a:defRPr sz="2133">
                <a:latin typeface="Arial" panose="020B0604020202020204" pitchFamily="34" charset="0"/>
              </a:defRPr>
            </a:lvl2pPr>
            <a:lvl3pPr>
              <a:defRPr sz="1867">
                <a:latin typeface="Arial" panose="020B0604020202020204" pitchFamily="34" charset="0"/>
              </a:defRPr>
            </a:lvl3pPr>
            <a:lvl4pPr>
              <a:defRPr sz="1867">
                <a:latin typeface="Arial" panose="020B0604020202020204" pitchFamily="34" charset="0"/>
              </a:defRPr>
            </a:lvl4pPr>
            <a:lvl5pPr>
              <a:defRPr sz="1867">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384032" y="1988841"/>
            <a:ext cx="4416491" cy="4137323"/>
          </a:xfrm>
        </p:spPr>
        <p:txBody>
          <a:bodyPr/>
          <a:lstStyle>
            <a:lvl1pPr>
              <a:defRPr sz="2400">
                <a:latin typeface="Arial" panose="020B0604020202020204" pitchFamily="34" charset="0"/>
              </a:defRPr>
            </a:lvl1pPr>
            <a:lvl2pPr>
              <a:defRPr sz="2133">
                <a:latin typeface="Arial" panose="020B0604020202020204" pitchFamily="34" charset="0"/>
              </a:defRPr>
            </a:lvl2pPr>
            <a:lvl3pPr>
              <a:defRPr sz="1867">
                <a:latin typeface="Arial" panose="020B0604020202020204" pitchFamily="34" charset="0"/>
              </a:defRPr>
            </a:lvl3pPr>
            <a:lvl4pPr>
              <a:defRPr sz="1867">
                <a:latin typeface="Arial" panose="020B0604020202020204" pitchFamily="34" charset="0"/>
              </a:defRPr>
            </a:lvl4pPr>
            <a:lvl5pPr>
              <a:defRPr sz="1867">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79994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Logo Half Image 1">
    <p:spTree>
      <p:nvGrpSpPr>
        <p:cNvPr id="1" name=""/>
        <p:cNvGrpSpPr/>
        <p:nvPr/>
      </p:nvGrpSpPr>
      <p:grpSpPr>
        <a:xfrm>
          <a:off x="0" y="0"/>
          <a:ext cx="0" cy="0"/>
          <a:chOff x="0" y="0"/>
          <a:chExt cx="0" cy="0"/>
        </a:xfrm>
      </p:grpSpPr>
      <p:sp>
        <p:nvSpPr>
          <p:cNvPr id="2" name="Title 1"/>
          <p:cNvSpPr>
            <a:spLocks noGrp="1"/>
          </p:cNvSpPr>
          <p:nvPr>
            <p:ph type="title"/>
          </p:nvPr>
        </p:nvSpPr>
        <p:spPr>
          <a:xfrm>
            <a:off x="5114528" y="1131591"/>
            <a:ext cx="568529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5135893" y="2084852"/>
            <a:ext cx="5664629" cy="4041312"/>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7045920" y="6405331"/>
            <a:ext cx="3754603" cy="34683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5135894" y="6405331"/>
            <a:ext cx="1596661"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pic>
        <p:nvPicPr>
          <p:cNvPr id="5123" name="Picture 3" descr="I:\Brand elements\Templates\Optometry Australia\PowerPoint\Elements\Widescreen 2018 images\OA002-Screen_Res1232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683"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125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Logo Half Image 1">
    <p:spTree>
      <p:nvGrpSpPr>
        <p:cNvPr id="1" name=""/>
        <p:cNvGrpSpPr/>
        <p:nvPr/>
      </p:nvGrpSpPr>
      <p:grpSpPr>
        <a:xfrm>
          <a:off x="0" y="0"/>
          <a:ext cx="0" cy="0"/>
          <a:chOff x="0" y="0"/>
          <a:chExt cx="0" cy="0"/>
        </a:xfrm>
      </p:grpSpPr>
      <p:sp>
        <p:nvSpPr>
          <p:cNvPr id="2" name="Title 1"/>
          <p:cNvSpPr>
            <a:spLocks noGrp="1"/>
          </p:cNvSpPr>
          <p:nvPr>
            <p:ph type="title"/>
          </p:nvPr>
        </p:nvSpPr>
        <p:spPr>
          <a:xfrm>
            <a:off x="5114528" y="1508787"/>
            <a:ext cx="568529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5135893" y="2468895"/>
            <a:ext cx="5664629" cy="3657269"/>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7045920" y="6405331"/>
            <a:ext cx="3754603" cy="34683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5135894" y="6405331"/>
            <a:ext cx="1596661"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pic>
        <p:nvPicPr>
          <p:cNvPr id="5123" name="Picture 3" descr="I:\Brand elements\Templates\Optometry Australia\PowerPoint\Elements\Widescreen 2018 images\OA002-Screen_Res1232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683"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1"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9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Title 2">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5325"/>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1487488" y="4941169"/>
            <a:ext cx="9025003"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9" name="Subtitle 2"/>
          <p:cNvSpPr>
            <a:spLocks noGrp="1"/>
          </p:cNvSpPr>
          <p:nvPr>
            <p:ph type="subTitle" idx="1"/>
          </p:nvPr>
        </p:nvSpPr>
        <p:spPr>
          <a:xfrm>
            <a:off x="1487488" y="5661248"/>
            <a:ext cx="9025003" cy="481608"/>
          </a:xfrm>
        </p:spPr>
        <p:txBody>
          <a:bodyPr>
            <a:normAutofit/>
          </a:bodyPr>
          <a:lstStyle>
            <a:lvl1pPr marL="0" indent="0" algn="l">
              <a:buNone/>
              <a:defRPr sz="3200" b="0">
                <a:solidFill>
                  <a:schemeClr val="bg1"/>
                </a:solidFill>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862219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Logo Half Image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045920" y="6405331"/>
            <a:ext cx="3754603" cy="34683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5135894" y="6405331"/>
            <a:ext cx="1596661"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pic>
        <p:nvPicPr>
          <p:cNvPr id="5123"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333" r="46222"/>
          <a:stretch/>
        </p:blipFill>
        <p:spPr bwMode="auto">
          <a:xfrm>
            <a:off x="-48683"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5114528" y="1131591"/>
            <a:ext cx="568529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10" name="Content Placeholder 2"/>
          <p:cNvSpPr>
            <a:spLocks noGrp="1"/>
          </p:cNvSpPr>
          <p:nvPr>
            <p:ph idx="1"/>
          </p:nvPr>
        </p:nvSpPr>
        <p:spPr>
          <a:xfrm>
            <a:off x="5135893" y="2084852"/>
            <a:ext cx="5664629" cy="4041312"/>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13693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Logo Half Image 2">
    <p:spTree>
      <p:nvGrpSpPr>
        <p:cNvPr id="1" name=""/>
        <p:cNvGrpSpPr/>
        <p:nvPr/>
      </p:nvGrpSpPr>
      <p:grpSpPr>
        <a:xfrm>
          <a:off x="0" y="0"/>
          <a:ext cx="0" cy="0"/>
          <a:chOff x="0" y="0"/>
          <a:chExt cx="0" cy="0"/>
        </a:xfrm>
      </p:grpSpPr>
      <p:sp>
        <p:nvSpPr>
          <p:cNvPr id="2" name="Title 1"/>
          <p:cNvSpPr>
            <a:spLocks noGrp="1"/>
          </p:cNvSpPr>
          <p:nvPr>
            <p:ph type="title"/>
          </p:nvPr>
        </p:nvSpPr>
        <p:spPr>
          <a:xfrm>
            <a:off x="5114528" y="1508787"/>
            <a:ext cx="568529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5135893" y="2468895"/>
            <a:ext cx="5664629" cy="3657269"/>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7045920" y="6405331"/>
            <a:ext cx="3754603" cy="34683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5135894" y="6405331"/>
            <a:ext cx="1596661"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10" name="Rectangle 9"/>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1"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9333" r="46222"/>
          <a:stretch/>
        </p:blipFill>
        <p:spPr bwMode="auto">
          <a:xfrm>
            <a:off x="-48683"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356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Logo Blank 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1424" y="1124744"/>
            <a:ext cx="9697077" cy="720080"/>
          </a:xfrm>
        </p:spPr>
        <p:txBody>
          <a:bodyPr>
            <a:normAutofit/>
          </a:bodyPr>
          <a:lstStyle>
            <a:lvl1pPr>
              <a:defRPr sz="4000">
                <a:effectLst/>
                <a:latin typeface="Arial" panose="020B0604020202020204" pitchFamily="34" charset="0"/>
              </a:defRPr>
            </a:lvl1pPr>
          </a:lstStyle>
          <a:p>
            <a:r>
              <a:rPr lang="en-US"/>
              <a:t>Click to edit Master title style</a:t>
            </a:r>
            <a:endParaRPr lang="en-AU" dirty="0"/>
          </a:p>
        </p:txBody>
      </p:sp>
      <p:sp>
        <p:nvSpPr>
          <p:cNvPr id="11"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2"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13" name="Rectangle 12"/>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4"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366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One Logo Title Only">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2" name="Title 1"/>
          <p:cNvSpPr>
            <a:spLocks noGrp="1"/>
          </p:cNvSpPr>
          <p:nvPr>
            <p:ph type="title"/>
          </p:nvPr>
        </p:nvSpPr>
        <p:spPr>
          <a:xfrm>
            <a:off x="911424" y="1124744"/>
            <a:ext cx="9697077" cy="720080"/>
          </a:xfrm>
        </p:spPr>
        <p:txBody>
          <a:bodyPr>
            <a:normAutofit/>
          </a:bodyPr>
          <a:lstStyle>
            <a:lvl1pPr>
              <a:defRPr sz="4000">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2847726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Logo Blank">
    <p:spTree>
      <p:nvGrpSpPr>
        <p:cNvPr id="1" name=""/>
        <p:cNvGrpSpPr/>
        <p:nvPr/>
      </p:nvGrpSpPr>
      <p:grpSpPr>
        <a:xfrm>
          <a:off x="0" y="0"/>
          <a:ext cx="0" cy="0"/>
          <a:chOff x="0" y="0"/>
          <a:chExt cx="0" cy="0"/>
        </a:xfrm>
      </p:grpSpPr>
      <p:sp>
        <p:nvSpPr>
          <p:cNvPr id="4" name="Rectangle 3"/>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5"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6" name="Picture 2" descr="I:\Marketing\Design &amp; Video\Resources\Logos\Optometry Australia\Corporate\PNG\Optometry-Aust-FI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60363" y="260648"/>
            <a:ext cx="1110719" cy="875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469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061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Logo Blank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4" y="1124744"/>
            <a:ext cx="4992553" cy="720080"/>
          </a:xfrm>
        </p:spPr>
        <p:txBody>
          <a:bodyPr anchor="b"/>
          <a:lstStyle>
            <a:lvl1pPr algn="l">
              <a:defRPr sz="2667" b="1"/>
            </a:lvl1pPr>
          </a:lstStyle>
          <a:p>
            <a:r>
              <a:rPr lang="en-US"/>
              <a:t>Click to edit Master title style</a:t>
            </a:r>
            <a:endParaRPr lang="en-AU" dirty="0"/>
          </a:p>
        </p:txBody>
      </p:sp>
      <p:sp>
        <p:nvSpPr>
          <p:cNvPr id="3" name="Content Placeholder 2"/>
          <p:cNvSpPr>
            <a:spLocks noGrp="1"/>
          </p:cNvSpPr>
          <p:nvPr>
            <p:ph idx="1"/>
          </p:nvPr>
        </p:nvSpPr>
        <p:spPr>
          <a:xfrm>
            <a:off x="4847862" y="1988841"/>
            <a:ext cx="5623220" cy="4137323"/>
          </a:xfrm>
        </p:spPr>
        <p:txBody>
          <a:bodyPr/>
          <a:lstStyle>
            <a:lvl1pPr>
              <a:defRPr sz="2400"/>
            </a:lvl1pPr>
            <a:lvl2pPr>
              <a:defRPr sz="2133"/>
            </a:lvl2pPr>
            <a:lvl3pPr>
              <a:defRPr sz="1867"/>
            </a:lvl3pPr>
            <a:lvl4pPr>
              <a:defRPr sz="1867"/>
            </a:lvl4pPr>
            <a:lvl5pPr>
              <a:defRPr sz="18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609600" y="1988841"/>
            <a:ext cx="3854219" cy="413732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2"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13" name="Rectangle 12"/>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4"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42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One Logo Content with Caption">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9"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2" name="Title 1"/>
          <p:cNvSpPr>
            <a:spLocks noGrp="1"/>
          </p:cNvSpPr>
          <p:nvPr>
            <p:ph type="title"/>
          </p:nvPr>
        </p:nvSpPr>
        <p:spPr>
          <a:xfrm>
            <a:off x="623394" y="1124744"/>
            <a:ext cx="4992553" cy="720080"/>
          </a:xfrm>
        </p:spPr>
        <p:txBody>
          <a:bodyPr anchor="b"/>
          <a:lstStyle>
            <a:lvl1pPr algn="l">
              <a:defRPr sz="2667" b="1"/>
            </a:lvl1pPr>
          </a:lstStyle>
          <a:p>
            <a:r>
              <a:rPr lang="en-US"/>
              <a:t>Click to edit Master title style</a:t>
            </a:r>
            <a:endParaRPr lang="en-AU" dirty="0"/>
          </a:p>
        </p:txBody>
      </p:sp>
      <p:sp>
        <p:nvSpPr>
          <p:cNvPr id="3" name="Content Placeholder 2"/>
          <p:cNvSpPr>
            <a:spLocks noGrp="1"/>
          </p:cNvSpPr>
          <p:nvPr>
            <p:ph idx="1"/>
          </p:nvPr>
        </p:nvSpPr>
        <p:spPr>
          <a:xfrm>
            <a:off x="4847861" y="1988841"/>
            <a:ext cx="5760640" cy="4137323"/>
          </a:xfrm>
        </p:spPr>
        <p:txBody>
          <a:bodyPr/>
          <a:lstStyle>
            <a:lvl1pPr>
              <a:defRPr sz="2400"/>
            </a:lvl1pPr>
            <a:lvl2pPr>
              <a:defRPr sz="2133"/>
            </a:lvl2pPr>
            <a:lvl3pPr>
              <a:defRPr sz="1867"/>
            </a:lvl3pPr>
            <a:lvl4pPr>
              <a:defRPr sz="1867"/>
            </a:lvl4pPr>
            <a:lvl5pPr>
              <a:defRPr sz="18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609600" y="1988841"/>
            <a:ext cx="3854219" cy="413732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493271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Logo Blank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1425" y="4613663"/>
            <a:ext cx="9559657" cy="566739"/>
          </a:xfrm>
        </p:spPr>
        <p:txBody>
          <a:bodyPr anchor="b"/>
          <a:lstStyle>
            <a:lvl1pPr algn="l">
              <a:defRPr sz="2667" b="1">
                <a:latin typeface="Arial" panose="020B0604020202020204" pitchFamily="34" charset="0"/>
              </a:defRPr>
            </a:lvl1pPr>
          </a:lstStyle>
          <a:p>
            <a:r>
              <a:rPr lang="en-US"/>
              <a:t>Click to edit Master title style</a:t>
            </a:r>
            <a:endParaRPr lang="en-AU" dirty="0"/>
          </a:p>
        </p:txBody>
      </p:sp>
      <p:sp>
        <p:nvSpPr>
          <p:cNvPr id="3" name="Picture Placeholder 2"/>
          <p:cNvSpPr>
            <a:spLocks noGrp="1"/>
          </p:cNvSpPr>
          <p:nvPr>
            <p:ph type="pic" idx="1"/>
          </p:nvPr>
        </p:nvSpPr>
        <p:spPr>
          <a:xfrm>
            <a:off x="911425" y="1123951"/>
            <a:ext cx="9559657" cy="333637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AU"/>
          </a:p>
        </p:txBody>
      </p:sp>
      <p:sp>
        <p:nvSpPr>
          <p:cNvPr id="4" name="Text Placeholder 3"/>
          <p:cNvSpPr>
            <a:spLocks noGrp="1"/>
          </p:cNvSpPr>
          <p:nvPr>
            <p:ph type="body" sz="half" idx="2"/>
          </p:nvPr>
        </p:nvSpPr>
        <p:spPr>
          <a:xfrm>
            <a:off x="911425" y="5180402"/>
            <a:ext cx="9559657" cy="804863"/>
          </a:xfrm>
        </p:spPr>
        <p:txBody>
          <a:bodyPr/>
          <a:lstStyle>
            <a:lvl1pPr marL="0" indent="0">
              <a:buNone/>
              <a:defRPr sz="1867">
                <a:latin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9"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0"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13" name="Rectangle 12"/>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4"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99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One Logo Picture with Caption">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1"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2" name="Title 1"/>
          <p:cNvSpPr>
            <a:spLocks noGrp="1"/>
          </p:cNvSpPr>
          <p:nvPr>
            <p:ph type="title"/>
          </p:nvPr>
        </p:nvSpPr>
        <p:spPr>
          <a:xfrm>
            <a:off x="911424" y="4622328"/>
            <a:ext cx="9793088" cy="566739"/>
          </a:xfrm>
        </p:spPr>
        <p:txBody>
          <a:bodyPr anchor="b"/>
          <a:lstStyle>
            <a:lvl1pPr algn="l">
              <a:defRPr sz="2667" b="1">
                <a:latin typeface="Arial" panose="020B0604020202020204" pitchFamily="34" charset="0"/>
              </a:defRPr>
            </a:lvl1pPr>
          </a:lstStyle>
          <a:p>
            <a:r>
              <a:rPr lang="en-US"/>
              <a:t>Click to edit Master title style</a:t>
            </a:r>
            <a:endParaRPr lang="en-AU" dirty="0"/>
          </a:p>
        </p:txBody>
      </p:sp>
      <p:sp>
        <p:nvSpPr>
          <p:cNvPr id="3" name="Picture Placeholder 2"/>
          <p:cNvSpPr>
            <a:spLocks noGrp="1"/>
          </p:cNvSpPr>
          <p:nvPr>
            <p:ph type="pic" idx="1"/>
          </p:nvPr>
        </p:nvSpPr>
        <p:spPr>
          <a:xfrm>
            <a:off x="911424" y="1132616"/>
            <a:ext cx="9793088" cy="333637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AU"/>
          </a:p>
        </p:txBody>
      </p:sp>
      <p:sp>
        <p:nvSpPr>
          <p:cNvPr id="4" name="Text Placeholder 3"/>
          <p:cNvSpPr>
            <a:spLocks noGrp="1"/>
          </p:cNvSpPr>
          <p:nvPr>
            <p:ph type="body" sz="half" idx="2"/>
          </p:nvPr>
        </p:nvSpPr>
        <p:spPr>
          <a:xfrm>
            <a:off x="911424" y="5189067"/>
            <a:ext cx="9793088" cy="804863"/>
          </a:xfrm>
        </p:spPr>
        <p:txBody>
          <a:bodyPr/>
          <a:lstStyle>
            <a:lvl1pPr marL="0" indent="0">
              <a:buNone/>
              <a:defRPr sz="1867">
                <a:latin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400666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Light Title 1">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640" y="-5325"/>
            <a:ext cx="1218072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2996953"/>
            <a:ext cx="9025003"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9025003"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331196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Logo Blank Chart with Title">
    <p:spTree>
      <p:nvGrpSpPr>
        <p:cNvPr id="1" name=""/>
        <p:cNvGrpSpPr/>
        <p:nvPr/>
      </p:nvGrpSpPr>
      <p:grpSpPr>
        <a:xfrm>
          <a:off x="0" y="0"/>
          <a:ext cx="0" cy="0"/>
          <a:chOff x="0" y="0"/>
          <a:chExt cx="0" cy="0"/>
        </a:xfrm>
      </p:grpSpPr>
      <p:sp>
        <p:nvSpPr>
          <p:cNvPr id="2" name="Title 1"/>
          <p:cNvSpPr>
            <a:spLocks noGrp="1"/>
          </p:cNvSpPr>
          <p:nvPr>
            <p:ph type="title"/>
          </p:nvPr>
        </p:nvSpPr>
        <p:spPr>
          <a:xfrm>
            <a:off x="1007435" y="1124744"/>
            <a:ext cx="9463645" cy="720080"/>
          </a:xfrm>
        </p:spPr>
        <p:txBody>
          <a:bodyPr/>
          <a:lstStyle/>
          <a:p>
            <a:r>
              <a:rPr lang="en-US"/>
              <a:t>Click to edit Master title style</a:t>
            </a:r>
            <a:endParaRPr lang="en-AU" dirty="0"/>
          </a:p>
        </p:txBody>
      </p:sp>
      <p:sp>
        <p:nvSpPr>
          <p:cNvPr id="6" name="Chart Placeholder 5"/>
          <p:cNvSpPr>
            <a:spLocks noGrp="1"/>
          </p:cNvSpPr>
          <p:nvPr>
            <p:ph type="chart" sz="quarter" idx="12"/>
          </p:nvPr>
        </p:nvSpPr>
        <p:spPr>
          <a:xfrm>
            <a:off x="1007436" y="2205037"/>
            <a:ext cx="9463645" cy="4032275"/>
          </a:xfrm>
        </p:spPr>
        <p:txBody>
          <a:bodyPr/>
          <a:lstStyle/>
          <a:p>
            <a:r>
              <a:rPr lang="en-US"/>
              <a:t>Click icon to add chart</a:t>
            </a:r>
            <a:endParaRPr lang="en-AU"/>
          </a:p>
        </p:txBody>
      </p:sp>
      <p:sp>
        <p:nvSpPr>
          <p:cNvPr id="9"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0"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11" name="Rectangle 10"/>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2"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50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Logo Chart with Title">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1"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2" name="Title 1"/>
          <p:cNvSpPr>
            <a:spLocks noGrp="1"/>
          </p:cNvSpPr>
          <p:nvPr>
            <p:ph type="title"/>
          </p:nvPr>
        </p:nvSpPr>
        <p:spPr>
          <a:xfrm>
            <a:off x="1007435" y="1124744"/>
            <a:ext cx="9697076" cy="720080"/>
          </a:xfrm>
        </p:spPr>
        <p:txBody>
          <a:bodyPr/>
          <a:lstStyle/>
          <a:p>
            <a:r>
              <a:rPr lang="en-US"/>
              <a:t>Click to edit Master title style</a:t>
            </a:r>
            <a:endParaRPr lang="en-AU" dirty="0"/>
          </a:p>
        </p:txBody>
      </p:sp>
      <p:sp>
        <p:nvSpPr>
          <p:cNvPr id="6" name="Chart Placeholder 5"/>
          <p:cNvSpPr>
            <a:spLocks noGrp="1"/>
          </p:cNvSpPr>
          <p:nvPr>
            <p:ph type="chart" sz="quarter" idx="12"/>
          </p:nvPr>
        </p:nvSpPr>
        <p:spPr>
          <a:xfrm>
            <a:off x="1007437" y="2205037"/>
            <a:ext cx="9697076" cy="4032275"/>
          </a:xfrm>
        </p:spPr>
        <p:txBody>
          <a:bodyPr/>
          <a:lstStyle/>
          <a:p>
            <a:r>
              <a:rPr lang="en-US"/>
              <a:t>Click icon to add chart</a:t>
            </a:r>
            <a:endParaRPr lang="en-AU"/>
          </a:p>
        </p:txBody>
      </p:sp>
    </p:spTree>
    <p:extLst>
      <p:ext uri="{BB962C8B-B14F-4D97-AF65-F5344CB8AC3E}">
        <p14:creationId xmlns:p14="http://schemas.microsoft.com/office/powerpoint/2010/main" val="3562867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thos End Title">
    <p:spTree>
      <p:nvGrpSpPr>
        <p:cNvPr id="1" name=""/>
        <p:cNvGrpSpPr/>
        <p:nvPr/>
      </p:nvGrpSpPr>
      <p:grpSpPr>
        <a:xfrm>
          <a:off x="0" y="0"/>
          <a:ext cx="0" cy="0"/>
          <a:chOff x="0" y="0"/>
          <a:chExt cx="0" cy="0"/>
        </a:xfrm>
      </p:grpSpPr>
      <p:pic>
        <p:nvPicPr>
          <p:cNvPr id="1027" name="Picture 3" descr="I:\Brand elements\Templates\Optometry Australia\PowerPoint\Elements\Widescreen 2018 images\OPT0001_05_Ethos_Screen_R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5416"/>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3072427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alues End Title">
    <p:spTree>
      <p:nvGrpSpPr>
        <p:cNvPr id="1" name=""/>
        <p:cNvGrpSpPr/>
        <p:nvPr/>
      </p:nvGrpSpPr>
      <p:grpSpPr>
        <a:xfrm>
          <a:off x="0" y="0"/>
          <a:ext cx="0" cy="0"/>
          <a:chOff x="0" y="0"/>
          <a:chExt cx="0" cy="0"/>
        </a:xfrm>
      </p:grpSpPr>
      <p:pic>
        <p:nvPicPr>
          <p:cNvPr id="2050" name="Picture 2" descr="I:\Brand elements\Templates\Optometry Australia\PowerPoint\Elements\Widescreen 2018 images\OPT0001_06_Values_Screen_R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0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2771042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sonality End Title">
    <p:spTree>
      <p:nvGrpSpPr>
        <p:cNvPr id="1" name=""/>
        <p:cNvGrpSpPr/>
        <p:nvPr/>
      </p:nvGrpSpPr>
      <p:grpSpPr>
        <a:xfrm>
          <a:off x="0" y="0"/>
          <a:ext cx="0" cy="0"/>
          <a:chOff x="0" y="0"/>
          <a:chExt cx="0" cy="0"/>
        </a:xfrm>
      </p:grpSpPr>
      <p:pic>
        <p:nvPicPr>
          <p:cNvPr id="3074" name="Picture 2" descr="I:\Brand elements\Templates\Optometry Australia\PowerPoint\Elements\Widescreen 2018 images\OPT0001_07_Personality_Screen_R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2000448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Iris End Title">
    <p:spTree>
      <p:nvGrpSpPr>
        <p:cNvPr id="1" name=""/>
        <p:cNvGrpSpPr/>
        <p:nvPr/>
      </p:nvGrpSpPr>
      <p:grpSpPr>
        <a:xfrm>
          <a:off x="0" y="0"/>
          <a:ext cx="0" cy="0"/>
          <a:chOff x="0" y="0"/>
          <a:chExt cx="0" cy="0"/>
        </a:xfrm>
      </p:grpSpPr>
      <p:pic>
        <p:nvPicPr>
          <p:cNvPr id="3074" name="Picture 2" descr="I:\Marketing\Design &amp; Video\6 - June 2018\2018.06.14 Webcast PPT template\Images\OPT0001_01_Brand_resized_192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384"/>
            <a:ext cx="12192000" cy="81279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3315662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ur Iris End Title">
    <p:spTree>
      <p:nvGrpSpPr>
        <p:cNvPr id="1" name=""/>
        <p:cNvGrpSpPr/>
        <p:nvPr/>
      </p:nvGrpSpPr>
      <p:grpSpPr>
        <a:xfrm>
          <a:off x="0" y="0"/>
          <a:ext cx="0" cy="0"/>
          <a:chOff x="0" y="0"/>
          <a:chExt cx="0" cy="0"/>
        </a:xfrm>
      </p:grpSpPr>
      <p:pic>
        <p:nvPicPr>
          <p:cNvPr id="2050" name="Picture 2" descr="I:\Marketing\Design &amp; Video\6 - June 2018\2018.06.14 Webcast PPT template\Images\dmitry-bayer-451432-unsplash-1920-blue-fil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5416"/>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478540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End Title">
    <p:spTree>
      <p:nvGrpSpPr>
        <p:cNvPr id="1" name=""/>
        <p:cNvGrpSpPr/>
        <p:nvPr/>
      </p:nvGrpSpPr>
      <p:grpSpPr>
        <a:xfrm>
          <a:off x="0" y="0"/>
          <a:ext cx="0" cy="0"/>
          <a:chOff x="0" y="0"/>
          <a:chExt cx="0" cy="0"/>
        </a:xfrm>
      </p:grpSpPr>
      <p:sp>
        <p:nvSpPr>
          <p:cNvPr id="9" name="Title 1"/>
          <p:cNvSpPr>
            <a:spLocks noGrp="1"/>
          </p:cNvSpPr>
          <p:nvPr>
            <p:ph type="ctrTitle"/>
          </p:nvPr>
        </p:nvSpPr>
        <p:spPr>
          <a:xfrm>
            <a:off x="1487489" y="3063635"/>
            <a:ext cx="8983593" cy="720080"/>
          </a:xfrm>
        </p:spPr>
        <p:txBody>
          <a:bodyPr>
            <a:noAutofit/>
          </a:bodyPr>
          <a:lstStyle>
            <a:lvl1pPr algn="ctr">
              <a:defRPr sz="4800" b="1" baseline="0">
                <a:solidFill>
                  <a:srgbClr val="3C414B"/>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5" name="Rectangle 4"/>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6"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174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End Title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640" y="-5325"/>
            <a:ext cx="1218072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3063635"/>
            <a:ext cx="9025003" cy="720080"/>
          </a:xfrm>
        </p:spPr>
        <p:txBody>
          <a:bodyPr>
            <a:noAutofit/>
          </a:bodyPr>
          <a:lstStyle>
            <a:lvl1pPr algn="ctr">
              <a:defRPr sz="4800" b="1" baseline="0">
                <a:solidFill>
                  <a:srgbClr val="3C414B"/>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777938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ght End Title 2">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5325"/>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3063635"/>
            <a:ext cx="9313035" cy="720080"/>
          </a:xfrm>
        </p:spPr>
        <p:txBody>
          <a:bodyPr>
            <a:noAutofit/>
          </a:bodyPr>
          <a:lstStyle>
            <a:lvl1pPr algn="ctr">
              <a:defRPr sz="4800" b="1" baseline="0">
                <a:solidFill>
                  <a:srgbClr val="3C414B"/>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11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Light Title 2">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5325"/>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2996953"/>
            <a:ext cx="8736971"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8736971"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4077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rk End Title 1">
    <p:spTree>
      <p:nvGrpSpPr>
        <p:cNvPr id="1" name=""/>
        <p:cNvGrpSpPr/>
        <p:nvPr/>
      </p:nvGrpSpPr>
      <p:grpSpPr>
        <a:xfrm>
          <a:off x="0" y="0"/>
          <a:ext cx="0" cy="0"/>
          <a:chOff x="0" y="0"/>
          <a:chExt cx="0" cy="0"/>
        </a:xfrm>
      </p:grpSpPr>
      <p:pic>
        <p:nvPicPr>
          <p:cNvPr id="7" name="Picture 2" descr="I:\Marketing\Design &amp; Video\6 - June 2018\2018.06.14 Webcast PPT template\Images\Blue curve backing_Variant 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1997" cy="6857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3063635"/>
            <a:ext cx="9121013"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283718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rk End Title 2">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5325"/>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3063635"/>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2187916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ark Title 1">
    <p:spTree>
      <p:nvGrpSpPr>
        <p:cNvPr id="1" name=""/>
        <p:cNvGrpSpPr/>
        <p:nvPr/>
      </p:nvGrpSpPr>
      <p:grpSpPr>
        <a:xfrm>
          <a:off x="0" y="0"/>
          <a:ext cx="0" cy="0"/>
          <a:chOff x="0" y="0"/>
          <a:chExt cx="0" cy="0"/>
        </a:xfrm>
      </p:grpSpPr>
      <p:pic>
        <p:nvPicPr>
          <p:cNvPr id="4098" name="Picture 2" descr="I:\Marketing\Design &amp; Video\6 - June 2018\2018.06.14 Webcast PPT template\Images\Blue curve backing_Variant 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1997"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941169"/>
            <a:ext cx="9121013"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661248"/>
            <a:ext cx="9121013" cy="481608"/>
          </a:xfrm>
        </p:spPr>
        <p:txBody>
          <a:bodyPr>
            <a:normAutofit/>
          </a:bodyPr>
          <a:lstStyle>
            <a:lvl1pPr marL="0" indent="0" algn="l">
              <a:buNone/>
              <a:defRPr sz="3200" b="0">
                <a:solidFill>
                  <a:schemeClr val="bg1"/>
                </a:solidFill>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pic>
        <p:nvPicPr>
          <p:cNvPr id="409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2096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rk Title 2">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5325"/>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1487488" y="4941169"/>
            <a:ext cx="9025003"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9" name="Subtitle 2"/>
          <p:cNvSpPr>
            <a:spLocks noGrp="1"/>
          </p:cNvSpPr>
          <p:nvPr>
            <p:ph type="subTitle" idx="1"/>
          </p:nvPr>
        </p:nvSpPr>
        <p:spPr>
          <a:xfrm>
            <a:off x="1487488" y="5661248"/>
            <a:ext cx="9025003" cy="481608"/>
          </a:xfrm>
        </p:spPr>
        <p:txBody>
          <a:bodyPr>
            <a:normAutofit/>
          </a:bodyPr>
          <a:lstStyle>
            <a:lvl1pPr marL="0" indent="0" algn="l">
              <a:buNone/>
              <a:defRPr sz="3200" b="0">
                <a:solidFill>
                  <a:schemeClr val="bg1"/>
                </a:solidFill>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33970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Light Title 1">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640" y="-5325"/>
            <a:ext cx="1218072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2996953"/>
            <a:ext cx="9025003"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9025003"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509325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Light Title 2">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5325"/>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2996953"/>
            <a:ext cx="8736971"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8736971"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298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lank Title 1">
    <p:spTree>
      <p:nvGrpSpPr>
        <p:cNvPr id="1" name=""/>
        <p:cNvGrpSpPr/>
        <p:nvPr/>
      </p:nvGrpSpPr>
      <p:grpSpPr>
        <a:xfrm>
          <a:off x="0" y="0"/>
          <a:ext cx="0" cy="0"/>
          <a:chOff x="0" y="0"/>
          <a:chExt cx="0" cy="0"/>
        </a:xfrm>
      </p:grpSpPr>
      <p:sp>
        <p:nvSpPr>
          <p:cNvPr id="2" name="Title 1"/>
          <p:cNvSpPr>
            <a:spLocks noGrp="1"/>
          </p:cNvSpPr>
          <p:nvPr>
            <p:ph type="ctrTitle"/>
          </p:nvPr>
        </p:nvSpPr>
        <p:spPr>
          <a:xfrm>
            <a:off x="1487488" y="2996953"/>
            <a:ext cx="9025003"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9025003"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769604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Title 2">
    <p:spTree>
      <p:nvGrpSpPr>
        <p:cNvPr id="1" name=""/>
        <p:cNvGrpSpPr/>
        <p:nvPr/>
      </p:nvGrpSpPr>
      <p:grpSpPr>
        <a:xfrm>
          <a:off x="0" y="0"/>
          <a:ext cx="0" cy="0"/>
          <a:chOff x="0" y="0"/>
          <a:chExt cx="0" cy="0"/>
        </a:xfrm>
      </p:grpSpPr>
      <p:sp>
        <p:nvSpPr>
          <p:cNvPr id="2" name="Title 1"/>
          <p:cNvSpPr>
            <a:spLocks noGrp="1"/>
          </p:cNvSpPr>
          <p:nvPr>
            <p:ph type="ctrTitle"/>
          </p:nvPr>
        </p:nvSpPr>
        <p:spPr>
          <a:xfrm>
            <a:off x="1487488" y="2996953"/>
            <a:ext cx="9025003"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9025003"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
        <p:nvSpPr>
          <p:cNvPr id="4" name="Rectangle 3"/>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5"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858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Image Title 1">
    <p:spTree>
      <p:nvGrpSpPr>
        <p:cNvPr id="1" name=""/>
        <p:cNvGrpSpPr/>
        <p:nvPr/>
      </p:nvGrpSpPr>
      <p:grpSpPr>
        <a:xfrm>
          <a:off x="0" y="0"/>
          <a:ext cx="0" cy="0"/>
          <a:chOff x="0" y="0"/>
          <a:chExt cx="0" cy="0"/>
        </a:xfrm>
      </p:grpSpPr>
      <p:pic>
        <p:nvPicPr>
          <p:cNvPr id="4098" name="Picture 2" descr="I:\Brand elements\Templates\Optometry Australia\PowerPoint\Elements\Widescreen 2018 images\OA002-Screen_Res12127.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83" y="-1083502"/>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chemeClr val="bg1"/>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4894904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Image Title 2">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rgbClr val="3CB4F0"/>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rgbClr val="3CB4F0"/>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00200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lank Title 1">
    <p:spTree>
      <p:nvGrpSpPr>
        <p:cNvPr id="1" name=""/>
        <p:cNvGrpSpPr/>
        <p:nvPr/>
      </p:nvGrpSpPr>
      <p:grpSpPr>
        <a:xfrm>
          <a:off x="0" y="0"/>
          <a:ext cx="0" cy="0"/>
          <a:chOff x="0" y="0"/>
          <a:chExt cx="0" cy="0"/>
        </a:xfrm>
      </p:grpSpPr>
      <p:sp>
        <p:nvSpPr>
          <p:cNvPr id="2" name="Title 1"/>
          <p:cNvSpPr>
            <a:spLocks noGrp="1"/>
          </p:cNvSpPr>
          <p:nvPr>
            <p:ph type="ctrTitle"/>
          </p:nvPr>
        </p:nvSpPr>
        <p:spPr>
          <a:xfrm>
            <a:off x="1487488" y="2996953"/>
            <a:ext cx="9025003"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9025003"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5647817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Image Title 3">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chemeClr val="bg1"/>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8620078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Image Title 4">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rgbClr val="00285A"/>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rgbClr val="00285A"/>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697278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Image Title 5">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chemeClr val="bg1"/>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929065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Image Title 6">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chemeClr val="bg1"/>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38403394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sp>
        <p:nvSpPr>
          <p:cNvPr id="8" name="Rectangle 7"/>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2" name="Title 1"/>
          <p:cNvSpPr>
            <a:spLocks noGrp="1"/>
          </p:cNvSpPr>
          <p:nvPr>
            <p:ph type="ctrTitle"/>
          </p:nvPr>
        </p:nvSpPr>
        <p:spPr>
          <a:xfrm>
            <a:off x="1487488" y="2996953"/>
            <a:ext cx="9121013"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9121013"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
        <p:nvSpPr>
          <p:cNvPr id="7"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4751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Logo Blank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26" y="1124744"/>
            <a:ext cx="969567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948069" y="1988841"/>
            <a:ext cx="9660432" cy="4137323"/>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2"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13" name="Rectangle 12"/>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4"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230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One Logo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25" y="1124744"/>
            <a:ext cx="9888399"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948070" y="1988841"/>
            <a:ext cx="9852453" cy="4137323"/>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Tree>
    <p:extLst>
      <p:ext uri="{BB962C8B-B14F-4D97-AF65-F5344CB8AC3E}">
        <p14:creationId xmlns:p14="http://schemas.microsoft.com/office/powerpoint/2010/main" val="24975051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Logo Blank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25" y="1124744"/>
            <a:ext cx="9661073" cy="720080"/>
          </a:xfrm>
        </p:spPr>
        <p:txBody>
          <a:bodyPr/>
          <a:lstStyle>
            <a:lvl1pPr>
              <a:defRPr>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sz="half" idx="1"/>
          </p:nvPr>
        </p:nvSpPr>
        <p:spPr>
          <a:xfrm>
            <a:off x="963315" y="1988841"/>
            <a:ext cx="4940664" cy="4137323"/>
          </a:xfrm>
        </p:spPr>
        <p:txBody>
          <a:bodyPr/>
          <a:lstStyle>
            <a:lvl1pPr>
              <a:defRPr sz="2400">
                <a:latin typeface="Arial" panose="020B0604020202020204" pitchFamily="34" charset="0"/>
              </a:defRPr>
            </a:lvl1pPr>
            <a:lvl2pPr>
              <a:defRPr sz="2133">
                <a:latin typeface="Arial" panose="020B0604020202020204" pitchFamily="34" charset="0"/>
              </a:defRPr>
            </a:lvl2pPr>
            <a:lvl3pPr>
              <a:defRPr sz="1867">
                <a:latin typeface="Arial" panose="020B0604020202020204" pitchFamily="34" charset="0"/>
              </a:defRPr>
            </a:lvl3pPr>
            <a:lvl4pPr>
              <a:defRPr sz="1867">
                <a:latin typeface="Arial" panose="020B0604020202020204" pitchFamily="34" charset="0"/>
              </a:defRPr>
            </a:lvl4pPr>
            <a:lvl5pPr>
              <a:defRPr sz="1867">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384032" y="1988841"/>
            <a:ext cx="4416491" cy="4137323"/>
          </a:xfrm>
        </p:spPr>
        <p:txBody>
          <a:bodyPr/>
          <a:lstStyle>
            <a:lvl1pPr>
              <a:defRPr sz="2400">
                <a:latin typeface="Arial" panose="020B0604020202020204" pitchFamily="34" charset="0"/>
              </a:defRPr>
            </a:lvl1pPr>
            <a:lvl2pPr>
              <a:defRPr sz="2133">
                <a:latin typeface="Arial" panose="020B0604020202020204" pitchFamily="34" charset="0"/>
              </a:defRPr>
            </a:lvl2pPr>
            <a:lvl3pPr>
              <a:defRPr sz="1867">
                <a:latin typeface="Arial" panose="020B0604020202020204" pitchFamily="34" charset="0"/>
              </a:defRPr>
            </a:lvl3pPr>
            <a:lvl4pPr>
              <a:defRPr sz="1867">
                <a:latin typeface="Arial" panose="020B0604020202020204" pitchFamily="34" charset="0"/>
              </a:defRPr>
            </a:lvl4pPr>
            <a:lvl5pPr>
              <a:defRPr sz="1867">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3"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7" name="Rectangle 6"/>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8"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8131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One Logo Two Content">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6"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2" name="Title 1"/>
          <p:cNvSpPr>
            <a:spLocks noGrp="1"/>
          </p:cNvSpPr>
          <p:nvPr>
            <p:ph type="title"/>
          </p:nvPr>
        </p:nvSpPr>
        <p:spPr>
          <a:xfrm>
            <a:off x="911425" y="1124744"/>
            <a:ext cx="9661073" cy="720080"/>
          </a:xfrm>
        </p:spPr>
        <p:txBody>
          <a:bodyPr/>
          <a:lstStyle>
            <a:lvl1pPr>
              <a:defRPr>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sz="half" idx="1"/>
          </p:nvPr>
        </p:nvSpPr>
        <p:spPr>
          <a:xfrm>
            <a:off x="963315" y="1988841"/>
            <a:ext cx="4940664" cy="4137323"/>
          </a:xfrm>
        </p:spPr>
        <p:txBody>
          <a:bodyPr/>
          <a:lstStyle>
            <a:lvl1pPr>
              <a:defRPr sz="2400">
                <a:latin typeface="Arial" panose="020B0604020202020204" pitchFamily="34" charset="0"/>
              </a:defRPr>
            </a:lvl1pPr>
            <a:lvl2pPr>
              <a:defRPr sz="2133">
                <a:latin typeface="Arial" panose="020B0604020202020204" pitchFamily="34" charset="0"/>
              </a:defRPr>
            </a:lvl2pPr>
            <a:lvl3pPr>
              <a:defRPr sz="1867">
                <a:latin typeface="Arial" panose="020B0604020202020204" pitchFamily="34" charset="0"/>
              </a:defRPr>
            </a:lvl3pPr>
            <a:lvl4pPr>
              <a:defRPr sz="1867">
                <a:latin typeface="Arial" panose="020B0604020202020204" pitchFamily="34" charset="0"/>
              </a:defRPr>
            </a:lvl4pPr>
            <a:lvl5pPr>
              <a:defRPr sz="1867">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384032" y="1988841"/>
            <a:ext cx="4416491" cy="4137323"/>
          </a:xfrm>
        </p:spPr>
        <p:txBody>
          <a:bodyPr/>
          <a:lstStyle>
            <a:lvl1pPr>
              <a:defRPr sz="2400">
                <a:latin typeface="Arial" panose="020B0604020202020204" pitchFamily="34" charset="0"/>
              </a:defRPr>
            </a:lvl1pPr>
            <a:lvl2pPr>
              <a:defRPr sz="2133">
                <a:latin typeface="Arial" panose="020B0604020202020204" pitchFamily="34" charset="0"/>
              </a:defRPr>
            </a:lvl2pPr>
            <a:lvl3pPr>
              <a:defRPr sz="1867">
                <a:latin typeface="Arial" panose="020B0604020202020204" pitchFamily="34" charset="0"/>
              </a:defRPr>
            </a:lvl3pPr>
            <a:lvl4pPr>
              <a:defRPr sz="1867">
                <a:latin typeface="Arial" panose="020B0604020202020204" pitchFamily="34" charset="0"/>
              </a:defRPr>
            </a:lvl4pPr>
            <a:lvl5pPr>
              <a:defRPr sz="1867">
                <a:latin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230979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e Logo Half Image 1">
    <p:spTree>
      <p:nvGrpSpPr>
        <p:cNvPr id="1" name=""/>
        <p:cNvGrpSpPr/>
        <p:nvPr/>
      </p:nvGrpSpPr>
      <p:grpSpPr>
        <a:xfrm>
          <a:off x="0" y="0"/>
          <a:ext cx="0" cy="0"/>
          <a:chOff x="0" y="0"/>
          <a:chExt cx="0" cy="0"/>
        </a:xfrm>
      </p:grpSpPr>
      <p:sp>
        <p:nvSpPr>
          <p:cNvPr id="2" name="Title 1"/>
          <p:cNvSpPr>
            <a:spLocks noGrp="1"/>
          </p:cNvSpPr>
          <p:nvPr>
            <p:ph type="title"/>
          </p:nvPr>
        </p:nvSpPr>
        <p:spPr>
          <a:xfrm>
            <a:off x="5114528" y="1131591"/>
            <a:ext cx="568529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5135893" y="2084852"/>
            <a:ext cx="5664629" cy="4041312"/>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7045920" y="6405331"/>
            <a:ext cx="3754603" cy="34683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5135894" y="6405331"/>
            <a:ext cx="1596661"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pic>
        <p:nvPicPr>
          <p:cNvPr id="5123" name="Picture 3" descr="I:\Brand elements\Templates\Optometry Australia\PowerPoint\Elements\Widescreen 2018 images\OA002-Screen_Res1232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683"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39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2">
    <p:spTree>
      <p:nvGrpSpPr>
        <p:cNvPr id="1" name=""/>
        <p:cNvGrpSpPr/>
        <p:nvPr/>
      </p:nvGrpSpPr>
      <p:grpSpPr>
        <a:xfrm>
          <a:off x="0" y="0"/>
          <a:ext cx="0" cy="0"/>
          <a:chOff x="0" y="0"/>
          <a:chExt cx="0" cy="0"/>
        </a:xfrm>
      </p:grpSpPr>
      <p:sp>
        <p:nvSpPr>
          <p:cNvPr id="2" name="Title 1"/>
          <p:cNvSpPr>
            <a:spLocks noGrp="1"/>
          </p:cNvSpPr>
          <p:nvPr>
            <p:ph type="ctrTitle"/>
          </p:nvPr>
        </p:nvSpPr>
        <p:spPr>
          <a:xfrm>
            <a:off x="1487488" y="2996953"/>
            <a:ext cx="9025003" cy="720080"/>
          </a:xfrm>
        </p:spPr>
        <p:txBody>
          <a:bodyPr>
            <a:noAutofit/>
          </a:bodyPr>
          <a:lstStyle>
            <a:lvl1pPr algn="l">
              <a:defRPr sz="4800" b="1">
                <a:solidFill>
                  <a:srgbClr val="3C414B"/>
                </a:solidFill>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3717032"/>
            <a:ext cx="9025003" cy="481608"/>
          </a:xfrm>
        </p:spPr>
        <p:txBody>
          <a:bodyPr>
            <a:normAutofit/>
          </a:bodyPr>
          <a:lstStyle>
            <a:lvl1pPr marL="0" indent="0" algn="l">
              <a:buNone/>
              <a:defRPr sz="3200" b="0">
                <a:solidFill>
                  <a:srgbClr val="3C414B"/>
                </a:solidFill>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
        <p:nvSpPr>
          <p:cNvPr id="4" name="Rectangle 3"/>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5"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9850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Logo Half Image 1">
    <p:spTree>
      <p:nvGrpSpPr>
        <p:cNvPr id="1" name=""/>
        <p:cNvGrpSpPr/>
        <p:nvPr/>
      </p:nvGrpSpPr>
      <p:grpSpPr>
        <a:xfrm>
          <a:off x="0" y="0"/>
          <a:ext cx="0" cy="0"/>
          <a:chOff x="0" y="0"/>
          <a:chExt cx="0" cy="0"/>
        </a:xfrm>
      </p:grpSpPr>
      <p:sp>
        <p:nvSpPr>
          <p:cNvPr id="2" name="Title 1"/>
          <p:cNvSpPr>
            <a:spLocks noGrp="1"/>
          </p:cNvSpPr>
          <p:nvPr>
            <p:ph type="title"/>
          </p:nvPr>
        </p:nvSpPr>
        <p:spPr>
          <a:xfrm>
            <a:off x="5114528" y="1508787"/>
            <a:ext cx="568529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5135893" y="2468895"/>
            <a:ext cx="5664629" cy="3657269"/>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7045920" y="6405331"/>
            <a:ext cx="3754603" cy="34683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5135894" y="6405331"/>
            <a:ext cx="1596661"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pic>
        <p:nvPicPr>
          <p:cNvPr id="5123" name="Picture 3" descr="I:\Brand elements\Templates\Optometry Australia\PowerPoint\Elements\Widescreen 2018 images\OA002-Screen_Res1232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683"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1"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1118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 Logo Half Image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045920" y="6405331"/>
            <a:ext cx="3754603" cy="34683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5135894" y="6405331"/>
            <a:ext cx="1596661"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pic>
        <p:nvPicPr>
          <p:cNvPr id="5123"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333" r="46222"/>
          <a:stretch/>
        </p:blipFill>
        <p:spPr bwMode="auto">
          <a:xfrm>
            <a:off x="-48683"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5114528" y="1131591"/>
            <a:ext cx="568529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10" name="Content Placeholder 2"/>
          <p:cNvSpPr>
            <a:spLocks noGrp="1"/>
          </p:cNvSpPr>
          <p:nvPr>
            <p:ph idx="1"/>
          </p:nvPr>
        </p:nvSpPr>
        <p:spPr>
          <a:xfrm>
            <a:off x="5135893" y="2084852"/>
            <a:ext cx="5664629" cy="4041312"/>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267459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Logo Half Image 2">
    <p:spTree>
      <p:nvGrpSpPr>
        <p:cNvPr id="1" name=""/>
        <p:cNvGrpSpPr/>
        <p:nvPr/>
      </p:nvGrpSpPr>
      <p:grpSpPr>
        <a:xfrm>
          <a:off x="0" y="0"/>
          <a:ext cx="0" cy="0"/>
          <a:chOff x="0" y="0"/>
          <a:chExt cx="0" cy="0"/>
        </a:xfrm>
      </p:grpSpPr>
      <p:sp>
        <p:nvSpPr>
          <p:cNvPr id="2" name="Title 1"/>
          <p:cNvSpPr>
            <a:spLocks noGrp="1"/>
          </p:cNvSpPr>
          <p:nvPr>
            <p:ph type="title"/>
          </p:nvPr>
        </p:nvSpPr>
        <p:spPr>
          <a:xfrm>
            <a:off x="5114528" y="1508787"/>
            <a:ext cx="5685297" cy="720080"/>
          </a:xfrm>
        </p:spPr>
        <p:txBody>
          <a:bodyPr/>
          <a:lstStyle>
            <a:lvl1pPr>
              <a:defRPr>
                <a:solidFill>
                  <a:srgbClr val="3C414B"/>
                </a:solidFill>
                <a:latin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a:xfrm>
            <a:off x="5135893" y="2468895"/>
            <a:ext cx="5664629" cy="3657269"/>
          </a:xfrm>
        </p:spPr>
        <p:txBody>
          <a:bodyPr/>
          <a:lstStyle>
            <a:lvl1pPr>
              <a:buClr>
                <a:srgbClr val="00285A"/>
              </a:buClr>
              <a:defRPr>
                <a:latin typeface="Arial" panose="020B0604020202020204" pitchFamily="34" charset="0"/>
              </a:defRPr>
            </a:lvl1pPr>
            <a:lvl2pPr>
              <a:buClr>
                <a:srgbClr val="285FAA"/>
              </a:buCl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7045920" y="6405331"/>
            <a:ext cx="3754603" cy="34683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5135894" y="6405331"/>
            <a:ext cx="1596661"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10" name="Rectangle 9"/>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1"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9333" r="46222"/>
          <a:stretch/>
        </p:blipFill>
        <p:spPr bwMode="auto">
          <a:xfrm>
            <a:off x="-48683"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245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Logo Blank 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1424" y="1124744"/>
            <a:ext cx="9697077" cy="720080"/>
          </a:xfrm>
        </p:spPr>
        <p:txBody>
          <a:bodyPr>
            <a:normAutofit/>
          </a:bodyPr>
          <a:lstStyle>
            <a:lvl1pPr>
              <a:defRPr sz="4000">
                <a:effectLst/>
                <a:latin typeface="Arial" panose="020B0604020202020204" pitchFamily="34" charset="0"/>
              </a:defRPr>
            </a:lvl1pPr>
          </a:lstStyle>
          <a:p>
            <a:r>
              <a:rPr lang="en-US"/>
              <a:t>Click to edit Master title style</a:t>
            </a:r>
            <a:endParaRPr lang="en-AU" dirty="0"/>
          </a:p>
        </p:txBody>
      </p:sp>
      <p:sp>
        <p:nvSpPr>
          <p:cNvPr id="11"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2"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13" name="Rectangle 12"/>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4"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59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One Logo Title Only">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7"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2" name="Title 1"/>
          <p:cNvSpPr>
            <a:spLocks noGrp="1"/>
          </p:cNvSpPr>
          <p:nvPr>
            <p:ph type="title"/>
          </p:nvPr>
        </p:nvSpPr>
        <p:spPr>
          <a:xfrm>
            <a:off x="911424" y="1124744"/>
            <a:ext cx="9697077" cy="720080"/>
          </a:xfrm>
        </p:spPr>
        <p:txBody>
          <a:bodyPr>
            <a:normAutofit/>
          </a:bodyPr>
          <a:lstStyle>
            <a:lvl1pPr>
              <a:defRPr sz="4000">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19491466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Logo Blank">
    <p:spTree>
      <p:nvGrpSpPr>
        <p:cNvPr id="1" name=""/>
        <p:cNvGrpSpPr/>
        <p:nvPr/>
      </p:nvGrpSpPr>
      <p:grpSpPr>
        <a:xfrm>
          <a:off x="0" y="0"/>
          <a:ext cx="0" cy="0"/>
          <a:chOff x="0" y="0"/>
          <a:chExt cx="0" cy="0"/>
        </a:xfrm>
      </p:grpSpPr>
      <p:sp>
        <p:nvSpPr>
          <p:cNvPr id="4" name="Rectangle 3"/>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5"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6" name="Picture 2" descr="I:\Marketing\Design &amp; Video\Resources\Logos\Optometry Australia\Corporate\PNG\Optometry-Aust-FI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60363" y="260648"/>
            <a:ext cx="1110719" cy="875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0846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ne 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3327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Logo Blank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4" y="1124744"/>
            <a:ext cx="4992553" cy="720080"/>
          </a:xfrm>
        </p:spPr>
        <p:txBody>
          <a:bodyPr anchor="b"/>
          <a:lstStyle>
            <a:lvl1pPr algn="l">
              <a:defRPr sz="2667" b="1"/>
            </a:lvl1pPr>
          </a:lstStyle>
          <a:p>
            <a:r>
              <a:rPr lang="en-US"/>
              <a:t>Click to edit Master title style</a:t>
            </a:r>
            <a:endParaRPr lang="en-AU" dirty="0"/>
          </a:p>
        </p:txBody>
      </p:sp>
      <p:sp>
        <p:nvSpPr>
          <p:cNvPr id="3" name="Content Placeholder 2"/>
          <p:cNvSpPr>
            <a:spLocks noGrp="1"/>
          </p:cNvSpPr>
          <p:nvPr>
            <p:ph idx="1"/>
          </p:nvPr>
        </p:nvSpPr>
        <p:spPr>
          <a:xfrm>
            <a:off x="4847862" y="1988841"/>
            <a:ext cx="5623220" cy="4137323"/>
          </a:xfrm>
        </p:spPr>
        <p:txBody>
          <a:bodyPr/>
          <a:lstStyle>
            <a:lvl1pPr>
              <a:defRPr sz="2400"/>
            </a:lvl1pPr>
            <a:lvl2pPr>
              <a:defRPr sz="2133"/>
            </a:lvl2pPr>
            <a:lvl3pPr>
              <a:defRPr sz="1867"/>
            </a:lvl3pPr>
            <a:lvl4pPr>
              <a:defRPr sz="1867"/>
            </a:lvl4pPr>
            <a:lvl5pPr>
              <a:defRPr sz="18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609600" y="1988841"/>
            <a:ext cx="3854219" cy="413732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2"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13" name="Rectangle 12"/>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4"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3734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One Logo Content with Caption">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9"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2" name="Title 1"/>
          <p:cNvSpPr>
            <a:spLocks noGrp="1"/>
          </p:cNvSpPr>
          <p:nvPr>
            <p:ph type="title"/>
          </p:nvPr>
        </p:nvSpPr>
        <p:spPr>
          <a:xfrm>
            <a:off x="623394" y="1124744"/>
            <a:ext cx="4992553" cy="720080"/>
          </a:xfrm>
        </p:spPr>
        <p:txBody>
          <a:bodyPr anchor="b"/>
          <a:lstStyle>
            <a:lvl1pPr algn="l">
              <a:defRPr sz="2667" b="1"/>
            </a:lvl1pPr>
          </a:lstStyle>
          <a:p>
            <a:r>
              <a:rPr lang="en-US"/>
              <a:t>Click to edit Master title style</a:t>
            </a:r>
            <a:endParaRPr lang="en-AU" dirty="0"/>
          </a:p>
        </p:txBody>
      </p:sp>
      <p:sp>
        <p:nvSpPr>
          <p:cNvPr id="3" name="Content Placeholder 2"/>
          <p:cNvSpPr>
            <a:spLocks noGrp="1"/>
          </p:cNvSpPr>
          <p:nvPr>
            <p:ph idx="1"/>
          </p:nvPr>
        </p:nvSpPr>
        <p:spPr>
          <a:xfrm>
            <a:off x="4847861" y="1988841"/>
            <a:ext cx="5760640" cy="4137323"/>
          </a:xfrm>
        </p:spPr>
        <p:txBody>
          <a:bodyPr/>
          <a:lstStyle>
            <a:lvl1pPr>
              <a:defRPr sz="2400"/>
            </a:lvl1pPr>
            <a:lvl2pPr>
              <a:defRPr sz="2133"/>
            </a:lvl2pPr>
            <a:lvl3pPr>
              <a:defRPr sz="1867"/>
            </a:lvl3pPr>
            <a:lvl4pPr>
              <a:defRPr sz="1867"/>
            </a:lvl4pPr>
            <a:lvl5pPr>
              <a:defRPr sz="18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609600" y="1988841"/>
            <a:ext cx="3854219" cy="413732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41136105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Logo Blank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1425" y="4613663"/>
            <a:ext cx="9559657" cy="566739"/>
          </a:xfrm>
        </p:spPr>
        <p:txBody>
          <a:bodyPr anchor="b"/>
          <a:lstStyle>
            <a:lvl1pPr algn="l">
              <a:defRPr sz="2667" b="1">
                <a:latin typeface="Arial" panose="020B0604020202020204" pitchFamily="34" charset="0"/>
              </a:defRPr>
            </a:lvl1pPr>
          </a:lstStyle>
          <a:p>
            <a:r>
              <a:rPr lang="en-US"/>
              <a:t>Click to edit Master title style</a:t>
            </a:r>
            <a:endParaRPr lang="en-AU" dirty="0"/>
          </a:p>
        </p:txBody>
      </p:sp>
      <p:sp>
        <p:nvSpPr>
          <p:cNvPr id="3" name="Picture Placeholder 2"/>
          <p:cNvSpPr>
            <a:spLocks noGrp="1"/>
          </p:cNvSpPr>
          <p:nvPr>
            <p:ph type="pic" idx="1"/>
          </p:nvPr>
        </p:nvSpPr>
        <p:spPr>
          <a:xfrm>
            <a:off x="911425" y="1123951"/>
            <a:ext cx="9559657" cy="333637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AU"/>
          </a:p>
        </p:txBody>
      </p:sp>
      <p:sp>
        <p:nvSpPr>
          <p:cNvPr id="4" name="Text Placeholder 3"/>
          <p:cNvSpPr>
            <a:spLocks noGrp="1"/>
          </p:cNvSpPr>
          <p:nvPr>
            <p:ph type="body" sz="half" idx="2"/>
          </p:nvPr>
        </p:nvSpPr>
        <p:spPr>
          <a:xfrm>
            <a:off x="911425" y="5180402"/>
            <a:ext cx="9559657" cy="804863"/>
          </a:xfrm>
        </p:spPr>
        <p:txBody>
          <a:bodyPr/>
          <a:lstStyle>
            <a:lvl1pPr marL="0" indent="0">
              <a:buNone/>
              <a:defRPr sz="1867">
                <a:latin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9"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0"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dirty="0">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dirty="0">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13" name="Rectangle 12"/>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4"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52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Image Title 1">
    <p:spTree>
      <p:nvGrpSpPr>
        <p:cNvPr id="1" name=""/>
        <p:cNvGrpSpPr/>
        <p:nvPr/>
      </p:nvGrpSpPr>
      <p:grpSpPr>
        <a:xfrm>
          <a:off x="0" y="0"/>
          <a:ext cx="0" cy="0"/>
          <a:chOff x="0" y="0"/>
          <a:chExt cx="0" cy="0"/>
        </a:xfrm>
      </p:grpSpPr>
      <p:pic>
        <p:nvPicPr>
          <p:cNvPr id="4098" name="Picture 2" descr="I:\Brand elements\Templates\Optometry Australia\PowerPoint\Elements\Widescreen 2018 images\OA002-Screen_Res12127.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83" y="-1083502"/>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chemeClr val="bg1"/>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1587544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One Logo Picture with Caption">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1" name="Date Placeholder 3"/>
          <p:cNvSpPr>
            <a:spLocks noGrp="1"/>
          </p:cNvSpPr>
          <p:nvPr>
            <p:ph type="dt" sz="half" idx="1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2" name="Title 1"/>
          <p:cNvSpPr>
            <a:spLocks noGrp="1"/>
          </p:cNvSpPr>
          <p:nvPr>
            <p:ph type="title"/>
          </p:nvPr>
        </p:nvSpPr>
        <p:spPr>
          <a:xfrm>
            <a:off x="911424" y="4622328"/>
            <a:ext cx="9793088" cy="566739"/>
          </a:xfrm>
        </p:spPr>
        <p:txBody>
          <a:bodyPr anchor="b"/>
          <a:lstStyle>
            <a:lvl1pPr algn="l">
              <a:defRPr sz="2667" b="1">
                <a:latin typeface="Arial" panose="020B0604020202020204" pitchFamily="34" charset="0"/>
              </a:defRPr>
            </a:lvl1pPr>
          </a:lstStyle>
          <a:p>
            <a:r>
              <a:rPr lang="en-US"/>
              <a:t>Click to edit Master title style</a:t>
            </a:r>
            <a:endParaRPr lang="en-AU" dirty="0"/>
          </a:p>
        </p:txBody>
      </p:sp>
      <p:sp>
        <p:nvSpPr>
          <p:cNvPr id="3" name="Picture Placeholder 2"/>
          <p:cNvSpPr>
            <a:spLocks noGrp="1"/>
          </p:cNvSpPr>
          <p:nvPr>
            <p:ph type="pic" idx="1"/>
          </p:nvPr>
        </p:nvSpPr>
        <p:spPr>
          <a:xfrm>
            <a:off x="911424" y="1132616"/>
            <a:ext cx="9793088" cy="333637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AU"/>
          </a:p>
        </p:txBody>
      </p:sp>
      <p:sp>
        <p:nvSpPr>
          <p:cNvPr id="4" name="Text Placeholder 3"/>
          <p:cNvSpPr>
            <a:spLocks noGrp="1"/>
          </p:cNvSpPr>
          <p:nvPr>
            <p:ph type="body" sz="half" idx="2"/>
          </p:nvPr>
        </p:nvSpPr>
        <p:spPr>
          <a:xfrm>
            <a:off x="911424" y="5189067"/>
            <a:ext cx="9793088" cy="804863"/>
          </a:xfrm>
        </p:spPr>
        <p:txBody>
          <a:bodyPr/>
          <a:lstStyle>
            <a:lvl1pPr marL="0" indent="0">
              <a:buNone/>
              <a:defRPr sz="1867">
                <a:latin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9287171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Logo Blank Chart with Title">
    <p:spTree>
      <p:nvGrpSpPr>
        <p:cNvPr id="1" name=""/>
        <p:cNvGrpSpPr/>
        <p:nvPr/>
      </p:nvGrpSpPr>
      <p:grpSpPr>
        <a:xfrm>
          <a:off x="0" y="0"/>
          <a:ext cx="0" cy="0"/>
          <a:chOff x="0" y="0"/>
          <a:chExt cx="0" cy="0"/>
        </a:xfrm>
      </p:grpSpPr>
      <p:sp>
        <p:nvSpPr>
          <p:cNvPr id="2" name="Title 1"/>
          <p:cNvSpPr>
            <a:spLocks noGrp="1"/>
          </p:cNvSpPr>
          <p:nvPr>
            <p:ph type="title"/>
          </p:nvPr>
        </p:nvSpPr>
        <p:spPr>
          <a:xfrm>
            <a:off x="1007435" y="1124744"/>
            <a:ext cx="9463645" cy="720080"/>
          </a:xfrm>
        </p:spPr>
        <p:txBody>
          <a:bodyPr/>
          <a:lstStyle/>
          <a:p>
            <a:r>
              <a:rPr lang="en-US"/>
              <a:t>Click to edit Master title style</a:t>
            </a:r>
            <a:endParaRPr lang="en-AU" dirty="0"/>
          </a:p>
        </p:txBody>
      </p:sp>
      <p:sp>
        <p:nvSpPr>
          <p:cNvPr id="6" name="Chart Placeholder 5"/>
          <p:cNvSpPr>
            <a:spLocks noGrp="1"/>
          </p:cNvSpPr>
          <p:nvPr>
            <p:ph type="chart" sz="quarter" idx="12"/>
          </p:nvPr>
        </p:nvSpPr>
        <p:spPr>
          <a:xfrm>
            <a:off x="1007436" y="2205037"/>
            <a:ext cx="9463645" cy="4032275"/>
          </a:xfrm>
        </p:spPr>
        <p:txBody>
          <a:bodyPr/>
          <a:lstStyle/>
          <a:p>
            <a:r>
              <a:rPr lang="en-US"/>
              <a:t>Click icon to add chart</a:t>
            </a:r>
            <a:endParaRPr lang="en-AU"/>
          </a:p>
        </p:txBody>
      </p:sp>
      <p:sp>
        <p:nvSpPr>
          <p:cNvPr id="9"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0"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11" name="Rectangle 10"/>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12"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551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ne Logo Chart with Title">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4165600" y="6387040"/>
            <a:ext cx="4906731" cy="365125"/>
          </a:xfrm>
        </p:spPr>
        <p:txBody>
          <a:bodyPr/>
          <a:lstStyle>
            <a:lvl1pPr>
              <a:defRPr>
                <a:solidFill>
                  <a:srgbClr val="3C414B"/>
                </a:solidFill>
              </a:defRPr>
            </a:lvl1pPr>
          </a:lstStyle>
          <a:p>
            <a:endParaRPr lang="en-AU" dirty="0"/>
          </a:p>
        </p:txBody>
      </p:sp>
      <p:sp>
        <p:nvSpPr>
          <p:cNvPr id="11" name="Date Placeholder 3"/>
          <p:cNvSpPr>
            <a:spLocks noGrp="1"/>
          </p:cNvSpPr>
          <p:nvPr>
            <p:ph type="dt" sz="half" idx="2"/>
          </p:nvPr>
        </p:nvSpPr>
        <p:spPr>
          <a:xfrm>
            <a:off x="1007435" y="6405331"/>
            <a:ext cx="2844800"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F367F888-45C0-435D-B940-44D5B3BC80B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2" name="Title 1"/>
          <p:cNvSpPr>
            <a:spLocks noGrp="1"/>
          </p:cNvSpPr>
          <p:nvPr>
            <p:ph type="title"/>
          </p:nvPr>
        </p:nvSpPr>
        <p:spPr>
          <a:xfrm>
            <a:off x="1007435" y="1124744"/>
            <a:ext cx="9697076" cy="720080"/>
          </a:xfrm>
        </p:spPr>
        <p:txBody>
          <a:bodyPr/>
          <a:lstStyle/>
          <a:p>
            <a:r>
              <a:rPr lang="en-US"/>
              <a:t>Click to edit Master title style</a:t>
            </a:r>
            <a:endParaRPr lang="en-AU" dirty="0"/>
          </a:p>
        </p:txBody>
      </p:sp>
      <p:sp>
        <p:nvSpPr>
          <p:cNvPr id="6" name="Chart Placeholder 5"/>
          <p:cNvSpPr>
            <a:spLocks noGrp="1"/>
          </p:cNvSpPr>
          <p:nvPr>
            <p:ph type="chart" sz="quarter" idx="12"/>
          </p:nvPr>
        </p:nvSpPr>
        <p:spPr>
          <a:xfrm>
            <a:off x="1007437" y="2205037"/>
            <a:ext cx="9697076" cy="4032275"/>
          </a:xfrm>
        </p:spPr>
        <p:txBody>
          <a:bodyPr/>
          <a:lstStyle/>
          <a:p>
            <a:r>
              <a:rPr lang="en-US"/>
              <a:t>Click icon to add chart</a:t>
            </a:r>
            <a:endParaRPr lang="en-AU"/>
          </a:p>
        </p:txBody>
      </p:sp>
    </p:spTree>
    <p:extLst>
      <p:ext uri="{BB962C8B-B14F-4D97-AF65-F5344CB8AC3E}">
        <p14:creationId xmlns:p14="http://schemas.microsoft.com/office/powerpoint/2010/main" val="8130834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thos End Title">
    <p:spTree>
      <p:nvGrpSpPr>
        <p:cNvPr id="1" name=""/>
        <p:cNvGrpSpPr/>
        <p:nvPr/>
      </p:nvGrpSpPr>
      <p:grpSpPr>
        <a:xfrm>
          <a:off x="0" y="0"/>
          <a:ext cx="0" cy="0"/>
          <a:chOff x="0" y="0"/>
          <a:chExt cx="0" cy="0"/>
        </a:xfrm>
      </p:grpSpPr>
      <p:pic>
        <p:nvPicPr>
          <p:cNvPr id="1027" name="Picture 3" descr="I:\Brand elements\Templates\Optometry Australia\PowerPoint\Elements\Widescreen 2018 images\OPT0001_05_Ethos_Screen_R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5416"/>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20639232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alues End Title">
    <p:spTree>
      <p:nvGrpSpPr>
        <p:cNvPr id="1" name=""/>
        <p:cNvGrpSpPr/>
        <p:nvPr/>
      </p:nvGrpSpPr>
      <p:grpSpPr>
        <a:xfrm>
          <a:off x="0" y="0"/>
          <a:ext cx="0" cy="0"/>
          <a:chOff x="0" y="0"/>
          <a:chExt cx="0" cy="0"/>
        </a:xfrm>
      </p:grpSpPr>
      <p:pic>
        <p:nvPicPr>
          <p:cNvPr id="2050" name="Picture 2" descr="I:\Brand elements\Templates\Optometry Australia\PowerPoint\Elements\Widescreen 2018 images\OPT0001_06_Values_Screen_R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0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36590386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ersonality End Title">
    <p:spTree>
      <p:nvGrpSpPr>
        <p:cNvPr id="1" name=""/>
        <p:cNvGrpSpPr/>
        <p:nvPr/>
      </p:nvGrpSpPr>
      <p:grpSpPr>
        <a:xfrm>
          <a:off x="0" y="0"/>
          <a:ext cx="0" cy="0"/>
          <a:chOff x="0" y="0"/>
          <a:chExt cx="0" cy="0"/>
        </a:xfrm>
      </p:grpSpPr>
      <p:pic>
        <p:nvPicPr>
          <p:cNvPr id="3074" name="Picture 2" descr="I:\Brand elements\Templates\Optometry Australia\PowerPoint\Elements\Widescreen 2018 images\OPT0001_07_Personality_Screen_R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42475468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ue Iris End Title">
    <p:spTree>
      <p:nvGrpSpPr>
        <p:cNvPr id="1" name=""/>
        <p:cNvGrpSpPr/>
        <p:nvPr/>
      </p:nvGrpSpPr>
      <p:grpSpPr>
        <a:xfrm>
          <a:off x="0" y="0"/>
          <a:ext cx="0" cy="0"/>
          <a:chOff x="0" y="0"/>
          <a:chExt cx="0" cy="0"/>
        </a:xfrm>
      </p:grpSpPr>
      <p:pic>
        <p:nvPicPr>
          <p:cNvPr id="3074" name="Picture 2" descr="I:\Marketing\Design &amp; Video\6 - June 2018\2018.06.14 Webcast PPT template\Images\OPT0001_01_Brand_resized_192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384"/>
            <a:ext cx="12192000" cy="81279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30487614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lour Iris End Title">
    <p:spTree>
      <p:nvGrpSpPr>
        <p:cNvPr id="1" name=""/>
        <p:cNvGrpSpPr/>
        <p:nvPr/>
      </p:nvGrpSpPr>
      <p:grpSpPr>
        <a:xfrm>
          <a:off x="0" y="0"/>
          <a:ext cx="0" cy="0"/>
          <a:chOff x="0" y="0"/>
          <a:chExt cx="0" cy="0"/>
        </a:xfrm>
      </p:grpSpPr>
      <p:pic>
        <p:nvPicPr>
          <p:cNvPr id="2050" name="Picture 2" descr="I:\Marketing\Design &amp; Video\6 - June 2018\2018.06.14 Webcast PPT template\Images\dmitry-bayer-451432-unsplash-1920-blue-fil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5416"/>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4941169"/>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11414239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End Title">
    <p:spTree>
      <p:nvGrpSpPr>
        <p:cNvPr id="1" name=""/>
        <p:cNvGrpSpPr/>
        <p:nvPr/>
      </p:nvGrpSpPr>
      <p:grpSpPr>
        <a:xfrm>
          <a:off x="0" y="0"/>
          <a:ext cx="0" cy="0"/>
          <a:chOff x="0" y="0"/>
          <a:chExt cx="0" cy="0"/>
        </a:xfrm>
      </p:grpSpPr>
      <p:sp>
        <p:nvSpPr>
          <p:cNvPr id="9" name="Title 1"/>
          <p:cNvSpPr>
            <a:spLocks noGrp="1"/>
          </p:cNvSpPr>
          <p:nvPr>
            <p:ph type="ctrTitle"/>
          </p:nvPr>
        </p:nvSpPr>
        <p:spPr>
          <a:xfrm>
            <a:off x="1487489" y="3063635"/>
            <a:ext cx="8983593" cy="720080"/>
          </a:xfrm>
        </p:spPr>
        <p:txBody>
          <a:bodyPr>
            <a:noAutofit/>
          </a:bodyPr>
          <a:lstStyle>
            <a:lvl1pPr algn="ctr">
              <a:defRPr sz="4800" b="1" baseline="0">
                <a:solidFill>
                  <a:srgbClr val="3C414B"/>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5" name="Rectangle 4"/>
          <p:cNvSpPr/>
          <p:nvPr userDrawn="1"/>
        </p:nvSpPr>
        <p:spPr>
          <a:xfrm>
            <a:off x="10800523" y="218381"/>
            <a:ext cx="1056117" cy="960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endParaRPr>
          </a:p>
        </p:txBody>
      </p:sp>
      <p:sp>
        <p:nvSpPr>
          <p:cNvPr id="6" name="Picture Placeholder 6"/>
          <p:cNvSpPr>
            <a:spLocks noGrp="1"/>
          </p:cNvSpPr>
          <p:nvPr>
            <p:ph type="pic" sz="quarter" idx="10" hasCustomPrompt="1"/>
          </p:nvPr>
        </p:nvSpPr>
        <p:spPr>
          <a:xfrm>
            <a:off x="10800523" y="260351"/>
            <a:ext cx="1056216" cy="863600"/>
          </a:xfrm>
        </p:spPr>
        <p:txBody>
          <a:bodyPr>
            <a:noAutofit/>
          </a:bodyPr>
          <a:lstStyle>
            <a:lvl1pPr marL="0" indent="0">
              <a:buNone/>
              <a:defRPr sz="1333" baseline="0"/>
            </a:lvl1pPr>
          </a:lstStyle>
          <a:p>
            <a:r>
              <a:rPr lang="en-AU" dirty="0"/>
              <a:t>Insert your logo here</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360363"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2141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ight End Title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640" y="-5325"/>
            <a:ext cx="1218072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3063635"/>
            <a:ext cx="9025003" cy="720080"/>
          </a:xfrm>
        </p:spPr>
        <p:txBody>
          <a:bodyPr>
            <a:noAutofit/>
          </a:bodyPr>
          <a:lstStyle>
            <a:lvl1pPr algn="ctr">
              <a:defRPr sz="4800" b="1" baseline="0">
                <a:solidFill>
                  <a:srgbClr val="3C414B"/>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329880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Image Title 2">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rgbClr val="3CB4F0"/>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rgbClr val="3CB4F0"/>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5993942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ght End Title 2">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5325"/>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3063635"/>
            <a:ext cx="9313035" cy="720080"/>
          </a:xfrm>
        </p:spPr>
        <p:txBody>
          <a:bodyPr>
            <a:noAutofit/>
          </a:bodyPr>
          <a:lstStyle>
            <a:lvl1pPr algn="ctr">
              <a:defRPr sz="4800" b="1" baseline="0">
                <a:solidFill>
                  <a:srgbClr val="3C414B"/>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9360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ark End Title 1">
    <p:spTree>
      <p:nvGrpSpPr>
        <p:cNvPr id="1" name=""/>
        <p:cNvGrpSpPr/>
        <p:nvPr/>
      </p:nvGrpSpPr>
      <p:grpSpPr>
        <a:xfrm>
          <a:off x="0" y="0"/>
          <a:ext cx="0" cy="0"/>
          <a:chOff x="0" y="0"/>
          <a:chExt cx="0" cy="0"/>
        </a:xfrm>
      </p:grpSpPr>
      <p:pic>
        <p:nvPicPr>
          <p:cNvPr id="7" name="Picture 2" descr="I:\Marketing\Design &amp; Video\6 - June 2018\2018.06.14 Webcast PPT template\Images\Blue curve backing_Variant 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1997" cy="6857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3063635"/>
            <a:ext cx="9121013"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27233428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rk End Title 2">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5325"/>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787825" y="292035"/>
            <a:ext cx="1111287" cy="812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487488" y="3063635"/>
            <a:ext cx="9313035" cy="720080"/>
          </a:xfrm>
        </p:spPr>
        <p:txBody>
          <a:bodyPr>
            <a:noAutofit/>
          </a:bodyPr>
          <a:lstStyle>
            <a:lvl1pPr algn="ctr">
              <a:defRPr sz="4800" b="1"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146481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Image Title 3">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485" y="-1275523"/>
            <a:ext cx="12200284" cy="8133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7488" y="4773149"/>
            <a:ext cx="9313035" cy="720080"/>
          </a:xfrm>
        </p:spPr>
        <p:txBody>
          <a:bodyPr>
            <a:noAutofit/>
          </a:bodyPr>
          <a:lstStyle>
            <a:lvl1pPr algn="l">
              <a:defRPr sz="4800" b="1">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487488" y="5493228"/>
            <a:ext cx="9313035" cy="481608"/>
          </a:xfrm>
        </p:spPr>
        <p:txBody>
          <a:bodyPr>
            <a:normAutofit/>
          </a:bodyPr>
          <a:lstStyle>
            <a:lvl1pPr marL="0" indent="0" algn="l">
              <a:buNone/>
              <a:defRPr sz="3200" b="0">
                <a:solidFill>
                  <a:schemeClr val="bg1"/>
                </a:solidFill>
                <a:effectLst>
                  <a:outerShdw blurRad="38100" dist="38100" dir="2700000" algn="tl">
                    <a:srgbClr val="000000">
                      <a:alpha val="43137"/>
                    </a:srgbClr>
                  </a:outerShdw>
                </a:effectLst>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33636667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theme" Target="../theme/theme2.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image" Target="../media/image1.png"/><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55440" y="6467772"/>
            <a:ext cx="2448272"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47E3BF50-E333-41F1-8C36-B74252897CA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5" name="Footer Placeholder 4"/>
          <p:cNvSpPr>
            <a:spLocks noGrp="1"/>
          </p:cNvSpPr>
          <p:nvPr>
            <p:ph type="ftr" sz="quarter" idx="3"/>
          </p:nvPr>
        </p:nvSpPr>
        <p:spPr>
          <a:xfrm>
            <a:off x="4165600" y="6474584"/>
            <a:ext cx="4906731" cy="365125"/>
          </a:xfrm>
          <a:prstGeom prst="rect">
            <a:avLst/>
          </a:prstGeom>
        </p:spPr>
        <p:txBody>
          <a:bodyPr vert="horz" lIns="91440" tIns="45720" rIns="91440" bIns="45720" rtlCol="0" anchor="ctr"/>
          <a:lstStyle>
            <a:lvl1pPr algn="ctr">
              <a:defRPr sz="1067" b="1">
                <a:solidFill>
                  <a:srgbClr val="3C414B"/>
                </a:solidFill>
                <a:latin typeface="Arial" panose="020B0604020202020204" pitchFamily="34" charset="0"/>
              </a:defRPr>
            </a:lvl1pPr>
          </a:lstStyle>
          <a:p>
            <a:endParaRPr lang="en-AU" dirty="0"/>
          </a:p>
        </p:txBody>
      </p:sp>
      <p:sp>
        <p:nvSpPr>
          <p:cNvPr id="2" name="Title Placeholder 1"/>
          <p:cNvSpPr>
            <a:spLocks noGrp="1"/>
          </p:cNvSpPr>
          <p:nvPr>
            <p:ph type="title"/>
          </p:nvPr>
        </p:nvSpPr>
        <p:spPr>
          <a:xfrm>
            <a:off x="1055441" y="1124744"/>
            <a:ext cx="9732764" cy="72008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1055441" y="1988841"/>
            <a:ext cx="9732764" cy="41373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026" name="Picture 2"/>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p:blipFill>
        <p:spPr bwMode="auto">
          <a:xfrm>
            <a:off x="10788205"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71848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Lst>
  <p:hf hdr="0" ftr="0" dt="0"/>
  <p:txStyles>
    <p:titleStyle>
      <a:lvl1pPr algn="l" defTabSz="1219170" rtl="0" eaLnBrk="1" latinLnBrk="0" hangingPunct="1">
        <a:spcBef>
          <a:spcPct val="0"/>
        </a:spcBef>
        <a:buNone/>
        <a:defRPr sz="3733" b="1" kern="1200">
          <a:solidFill>
            <a:srgbClr val="3C414B"/>
          </a:solidFill>
          <a:effectLst/>
          <a:latin typeface="Arial" panose="020B0604020202020204" pitchFamily="34" charset="0"/>
          <a:ea typeface="+mj-ea"/>
          <a:cs typeface="+mj-cs"/>
        </a:defRPr>
      </a:lvl1pPr>
    </p:titleStyle>
    <p:bodyStyle>
      <a:lvl1pPr marL="357708" indent="-357708" algn="l" defTabSz="1219170" rtl="0" eaLnBrk="1" latinLnBrk="0" hangingPunct="1">
        <a:spcBef>
          <a:spcPct val="20000"/>
        </a:spcBef>
        <a:buClr>
          <a:srgbClr val="00285A"/>
        </a:buClr>
        <a:buFont typeface="Wingdings" pitchFamily="2" charset="2"/>
        <a:buChar char="n"/>
        <a:defRPr sz="2400" b="0" kern="1200">
          <a:solidFill>
            <a:schemeClr val="tx1">
              <a:lumMod val="65000"/>
              <a:lumOff val="35000"/>
            </a:schemeClr>
          </a:solidFill>
          <a:latin typeface="Arial" panose="020B0604020202020204" pitchFamily="34" charset="0"/>
          <a:ea typeface="+mn-ea"/>
          <a:cs typeface="+mn-cs"/>
        </a:defRPr>
      </a:lvl1pPr>
      <a:lvl2pPr marL="715415" indent="-357708" algn="l" defTabSz="1219170" rtl="0" eaLnBrk="1" latinLnBrk="0" hangingPunct="1">
        <a:spcBef>
          <a:spcPct val="20000"/>
        </a:spcBef>
        <a:buClr>
          <a:srgbClr val="285FAA"/>
        </a:buClr>
        <a:buFont typeface="Wingdings" pitchFamily="2" charset="2"/>
        <a:buChar char="n"/>
        <a:defRPr sz="2133" b="0" kern="1200">
          <a:solidFill>
            <a:schemeClr val="tx1">
              <a:lumMod val="65000"/>
              <a:lumOff val="35000"/>
            </a:schemeClr>
          </a:solidFill>
          <a:latin typeface="Arial" panose="020B0604020202020204" pitchFamily="34" charset="0"/>
          <a:ea typeface="+mn-ea"/>
          <a:cs typeface="+mn-cs"/>
        </a:defRPr>
      </a:lvl2pPr>
      <a:lvl3pPr marL="1073124" indent="-357708" algn="l" defTabSz="1219170" rtl="0" eaLnBrk="1" latinLnBrk="0" hangingPunct="1">
        <a:spcBef>
          <a:spcPct val="20000"/>
        </a:spcBef>
        <a:buClr>
          <a:srgbClr val="3CB4F0"/>
        </a:buClr>
        <a:buFont typeface="Arial" pitchFamily="34" charset="0"/>
        <a:buChar char="•"/>
        <a:defRPr sz="1867" kern="1200">
          <a:solidFill>
            <a:schemeClr val="tx1">
              <a:lumMod val="65000"/>
              <a:lumOff val="35000"/>
            </a:schemeClr>
          </a:solidFill>
          <a:latin typeface="Arial" panose="020B0604020202020204" pitchFamily="34" charset="0"/>
          <a:ea typeface="+mn-ea"/>
          <a:cs typeface="+mn-cs"/>
        </a:defRPr>
      </a:lvl3pPr>
      <a:lvl4pPr marL="1430831" indent="-357708" algn="l" defTabSz="1219170" rtl="0" eaLnBrk="1" latinLnBrk="0" hangingPunct="1">
        <a:spcBef>
          <a:spcPct val="20000"/>
        </a:spcBef>
        <a:buClr>
          <a:srgbClr val="3CB4F0"/>
        </a:buClr>
        <a:buFont typeface="Arial" pitchFamily="34" charset="0"/>
        <a:buChar char="•"/>
        <a:defRPr sz="1867" kern="1200">
          <a:solidFill>
            <a:schemeClr val="tx1">
              <a:lumMod val="65000"/>
              <a:lumOff val="35000"/>
            </a:schemeClr>
          </a:solidFill>
          <a:latin typeface="Arial" panose="020B0604020202020204" pitchFamily="34" charset="0"/>
          <a:ea typeface="+mn-ea"/>
          <a:cs typeface="+mn-cs"/>
        </a:defRPr>
      </a:lvl4pPr>
      <a:lvl5pPr marL="1790655" indent="-359824" algn="l" defTabSz="1219170" rtl="0" eaLnBrk="1" latinLnBrk="0" hangingPunct="1">
        <a:spcBef>
          <a:spcPct val="20000"/>
        </a:spcBef>
        <a:buClr>
          <a:srgbClr val="3CB4F0"/>
        </a:buClr>
        <a:buFont typeface="Arial" pitchFamily="34" charset="0"/>
        <a:buChar char="•"/>
        <a:defRPr sz="1867" kern="1200">
          <a:solidFill>
            <a:schemeClr val="tx1">
              <a:lumMod val="65000"/>
              <a:lumOff val="35000"/>
            </a:schemeClr>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55440" y="6467772"/>
            <a:ext cx="2448272" cy="365125"/>
          </a:xfrm>
          <a:prstGeom prst="rect">
            <a:avLst/>
          </a:prstGeom>
        </p:spPr>
        <p:txBody>
          <a:bodyPr vert="horz" lIns="91440" tIns="45720" rIns="91440" bIns="45720" rtlCol="0" anchor="ctr"/>
          <a:lstStyle>
            <a:lvl1pPr algn="ctr">
              <a:defRPr sz="1067" b="1">
                <a:solidFill>
                  <a:srgbClr val="3C414B"/>
                </a:solidFill>
              </a:defRPr>
            </a:lvl1pPr>
          </a:lstStyle>
          <a:p>
            <a:pPr algn="l"/>
            <a:r>
              <a:rPr lang="en-AU">
                <a:latin typeface="Arial" panose="020B0604020202020204" pitchFamily="34" charset="0"/>
              </a:rPr>
              <a:t>Page </a:t>
            </a:r>
            <a:fld id="{02F7071D-D60E-433A-B2AD-67DE333AB779}" type="slidenum">
              <a:rPr lang="en-AU" smtClean="0">
                <a:latin typeface="Arial" panose="020B0604020202020204" pitchFamily="34" charset="0"/>
              </a:rPr>
              <a:pPr algn="l"/>
              <a:t>‹#›</a:t>
            </a:fld>
            <a:r>
              <a:rPr lang="en-AU">
                <a:latin typeface="Arial" panose="020B0604020202020204" pitchFamily="34" charset="0"/>
              </a:rPr>
              <a:t>                                                    </a:t>
            </a:r>
            <a:fld id="{47E3BF50-E333-41F1-8C36-B74252897CAD}" type="datetime1">
              <a:rPr lang="en-AU" smtClean="0">
                <a:latin typeface="Arial" panose="020B0604020202020204" pitchFamily="34" charset="0"/>
              </a:rPr>
              <a:pPr algn="l"/>
              <a:t>13/09/2021</a:t>
            </a:fld>
            <a:endParaRPr lang="en-AU" dirty="0">
              <a:latin typeface="Arial" panose="020B0604020202020204" pitchFamily="34" charset="0"/>
            </a:endParaRPr>
          </a:p>
        </p:txBody>
      </p:sp>
      <p:sp>
        <p:nvSpPr>
          <p:cNvPr id="5" name="Footer Placeholder 4"/>
          <p:cNvSpPr>
            <a:spLocks noGrp="1"/>
          </p:cNvSpPr>
          <p:nvPr>
            <p:ph type="ftr" sz="quarter" idx="3"/>
          </p:nvPr>
        </p:nvSpPr>
        <p:spPr>
          <a:xfrm>
            <a:off x="4165600" y="6474584"/>
            <a:ext cx="4906731" cy="365125"/>
          </a:xfrm>
          <a:prstGeom prst="rect">
            <a:avLst/>
          </a:prstGeom>
        </p:spPr>
        <p:txBody>
          <a:bodyPr vert="horz" lIns="91440" tIns="45720" rIns="91440" bIns="45720" rtlCol="0" anchor="ctr"/>
          <a:lstStyle>
            <a:lvl1pPr algn="ctr">
              <a:defRPr sz="1067" b="1">
                <a:solidFill>
                  <a:srgbClr val="3C414B"/>
                </a:solidFill>
                <a:latin typeface="Arial" panose="020B0604020202020204" pitchFamily="34" charset="0"/>
              </a:defRPr>
            </a:lvl1pPr>
          </a:lstStyle>
          <a:p>
            <a:endParaRPr lang="en-AU" dirty="0"/>
          </a:p>
        </p:txBody>
      </p:sp>
      <p:sp>
        <p:nvSpPr>
          <p:cNvPr id="2" name="Title Placeholder 1"/>
          <p:cNvSpPr>
            <a:spLocks noGrp="1"/>
          </p:cNvSpPr>
          <p:nvPr>
            <p:ph type="title"/>
          </p:nvPr>
        </p:nvSpPr>
        <p:spPr>
          <a:xfrm>
            <a:off x="1055441" y="1124744"/>
            <a:ext cx="9732764" cy="72008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1055441" y="1988841"/>
            <a:ext cx="9732764" cy="41373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026" name="Picture 2"/>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p:blipFill>
        <p:spPr bwMode="auto">
          <a:xfrm>
            <a:off x="10788205" y="292243"/>
            <a:ext cx="1110719" cy="8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76231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 id="2147483740" r:id="rId40"/>
    <p:sldLayoutId id="2147483741" r:id="rId41"/>
  </p:sldLayoutIdLst>
  <p:hf hdr="0" ftr="0" dt="0"/>
  <p:txStyles>
    <p:titleStyle>
      <a:lvl1pPr algn="l" defTabSz="1219170" rtl="0" eaLnBrk="1" latinLnBrk="0" hangingPunct="1">
        <a:spcBef>
          <a:spcPct val="0"/>
        </a:spcBef>
        <a:buNone/>
        <a:defRPr sz="3733" b="1" kern="1200">
          <a:solidFill>
            <a:srgbClr val="3C414B"/>
          </a:solidFill>
          <a:effectLst/>
          <a:latin typeface="Arial" panose="020B0604020202020204" pitchFamily="34" charset="0"/>
          <a:ea typeface="+mj-ea"/>
          <a:cs typeface="+mj-cs"/>
        </a:defRPr>
      </a:lvl1pPr>
    </p:titleStyle>
    <p:bodyStyle>
      <a:lvl1pPr marL="357708" indent="-357708" algn="l" defTabSz="1219170" rtl="0" eaLnBrk="1" latinLnBrk="0" hangingPunct="1">
        <a:spcBef>
          <a:spcPct val="20000"/>
        </a:spcBef>
        <a:buClr>
          <a:srgbClr val="00285A"/>
        </a:buClr>
        <a:buFont typeface="Wingdings" pitchFamily="2" charset="2"/>
        <a:buChar char="n"/>
        <a:defRPr sz="2400" b="0" kern="1200">
          <a:solidFill>
            <a:schemeClr val="tx1">
              <a:lumMod val="65000"/>
              <a:lumOff val="35000"/>
            </a:schemeClr>
          </a:solidFill>
          <a:latin typeface="Arial" panose="020B0604020202020204" pitchFamily="34" charset="0"/>
          <a:ea typeface="+mn-ea"/>
          <a:cs typeface="+mn-cs"/>
        </a:defRPr>
      </a:lvl1pPr>
      <a:lvl2pPr marL="715415" indent="-357708" algn="l" defTabSz="1219170" rtl="0" eaLnBrk="1" latinLnBrk="0" hangingPunct="1">
        <a:spcBef>
          <a:spcPct val="20000"/>
        </a:spcBef>
        <a:buClr>
          <a:srgbClr val="285FAA"/>
        </a:buClr>
        <a:buFont typeface="Wingdings" pitchFamily="2" charset="2"/>
        <a:buChar char="n"/>
        <a:defRPr sz="2133" b="0" kern="1200">
          <a:solidFill>
            <a:schemeClr val="tx1">
              <a:lumMod val="65000"/>
              <a:lumOff val="35000"/>
            </a:schemeClr>
          </a:solidFill>
          <a:latin typeface="Arial" panose="020B0604020202020204" pitchFamily="34" charset="0"/>
          <a:ea typeface="+mn-ea"/>
          <a:cs typeface="+mn-cs"/>
        </a:defRPr>
      </a:lvl2pPr>
      <a:lvl3pPr marL="1073124" indent="-357708" algn="l" defTabSz="1219170" rtl="0" eaLnBrk="1" latinLnBrk="0" hangingPunct="1">
        <a:spcBef>
          <a:spcPct val="20000"/>
        </a:spcBef>
        <a:buClr>
          <a:srgbClr val="3CB4F0"/>
        </a:buClr>
        <a:buFont typeface="Arial" pitchFamily="34" charset="0"/>
        <a:buChar char="•"/>
        <a:defRPr sz="1867" kern="1200">
          <a:solidFill>
            <a:schemeClr val="tx1">
              <a:lumMod val="65000"/>
              <a:lumOff val="35000"/>
            </a:schemeClr>
          </a:solidFill>
          <a:latin typeface="Arial" panose="020B0604020202020204" pitchFamily="34" charset="0"/>
          <a:ea typeface="+mn-ea"/>
          <a:cs typeface="+mn-cs"/>
        </a:defRPr>
      </a:lvl3pPr>
      <a:lvl4pPr marL="1430831" indent="-357708" algn="l" defTabSz="1219170" rtl="0" eaLnBrk="1" latinLnBrk="0" hangingPunct="1">
        <a:spcBef>
          <a:spcPct val="20000"/>
        </a:spcBef>
        <a:buClr>
          <a:srgbClr val="3CB4F0"/>
        </a:buClr>
        <a:buFont typeface="Arial" pitchFamily="34" charset="0"/>
        <a:buChar char="•"/>
        <a:defRPr sz="1867" kern="1200">
          <a:solidFill>
            <a:schemeClr val="tx1">
              <a:lumMod val="65000"/>
              <a:lumOff val="35000"/>
            </a:schemeClr>
          </a:solidFill>
          <a:latin typeface="Arial" panose="020B0604020202020204" pitchFamily="34" charset="0"/>
          <a:ea typeface="+mn-ea"/>
          <a:cs typeface="+mn-cs"/>
        </a:defRPr>
      </a:lvl4pPr>
      <a:lvl5pPr marL="1790655" indent="-359824" algn="l" defTabSz="1219170" rtl="0" eaLnBrk="1" latinLnBrk="0" hangingPunct="1">
        <a:spcBef>
          <a:spcPct val="20000"/>
        </a:spcBef>
        <a:buClr>
          <a:srgbClr val="3CB4F0"/>
        </a:buClr>
        <a:buFont typeface="Arial" pitchFamily="34" charset="0"/>
        <a:buChar char="•"/>
        <a:defRPr sz="1867" kern="1200">
          <a:solidFill>
            <a:schemeClr val="tx1">
              <a:lumMod val="65000"/>
              <a:lumOff val="35000"/>
            </a:schemeClr>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www.optometry.org.au/practice-professional-support/career-employment/working-as-a-locum/" TargetMode="External"/><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www.optometry.org.au/practice-professional-support/publications/state-publications/optometry-vi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hyperlink" Target="mailto:office.vicsa@optometry.org.au"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30.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
                <a:lumOff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1607409" y="5394532"/>
            <a:ext cx="9313035" cy="908165"/>
          </a:xfrm>
          <a:solidFill>
            <a:schemeClr val="bg1">
              <a:alpha val="50000"/>
            </a:schemeClr>
          </a:solidFill>
        </p:spPr>
        <p:txBody>
          <a:bodyPr/>
          <a:lstStyle/>
          <a:p>
            <a:pPr algn="ctr"/>
            <a:r>
              <a:rPr lang="en-US" sz="5400" dirty="0">
                <a:solidFill>
                  <a:srgbClr val="7030A0"/>
                </a:solidFill>
                <a:effectLst/>
                <a:latin typeface="+mj-lt"/>
              </a:rPr>
              <a:t>Keratoconus Webinar</a:t>
            </a:r>
            <a:endParaRPr lang="en-AU" sz="5400" dirty="0">
              <a:solidFill>
                <a:srgbClr val="7030A0"/>
              </a:solidFill>
              <a:effectLst/>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1"/>
            <a:ext cx="2757902" cy="2730137"/>
          </a:xfrm>
          <a:prstGeom prst="rect">
            <a:avLst/>
          </a:prstGeom>
        </p:spPr>
      </p:pic>
    </p:spTree>
    <p:extLst>
      <p:ext uri="{BB962C8B-B14F-4D97-AF65-F5344CB8AC3E}">
        <p14:creationId xmlns:p14="http://schemas.microsoft.com/office/powerpoint/2010/main" val="349490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1292616" y="4390191"/>
            <a:ext cx="9313035" cy="908165"/>
          </a:xfrm>
          <a:prstGeom prst="rect">
            <a:avLst/>
          </a:prstGeom>
          <a:solidFill>
            <a:schemeClr val="bg1">
              <a:alpha val="50000"/>
            </a:schemeClr>
          </a:solidFill>
        </p:spPr>
        <p:txBody>
          <a:bodyPr vert="horz" lIns="91440" tIns="45720" rIns="91440" bIns="45720" rtlCol="0" anchor="ctr">
            <a:noAutofit/>
          </a:bodyPr>
          <a:lstStyle>
            <a:lvl1pPr algn="l" defTabSz="1219170" rtl="0" eaLnBrk="1" latinLnBrk="0" hangingPunct="1">
              <a:spcBef>
                <a:spcPct val="0"/>
              </a:spcBef>
              <a:buNone/>
              <a:defRPr sz="4800" b="1" kern="1200">
                <a:solidFill>
                  <a:srgbClr val="3CB4F0"/>
                </a:solidFill>
                <a:effectLst>
                  <a:outerShdw blurRad="38100" dist="38100" dir="2700000" algn="tl">
                    <a:srgbClr val="000000">
                      <a:alpha val="43137"/>
                    </a:srgbClr>
                  </a:outerShdw>
                </a:effectLst>
                <a:latin typeface="Arial" panose="020B0604020202020204" pitchFamily="34" charset="0"/>
                <a:ea typeface="+mj-ea"/>
                <a:cs typeface="+mj-cs"/>
              </a:defRPr>
            </a:lvl1pPr>
          </a:lstStyle>
          <a:p>
            <a:pPr algn="ctr"/>
            <a:r>
              <a:rPr lang="en-US" sz="5400" dirty="0">
                <a:solidFill>
                  <a:schemeClr val="tx2">
                    <a:lumMod val="75000"/>
                  </a:schemeClr>
                </a:solidFill>
                <a:effectLst/>
                <a:latin typeface="+mj-lt"/>
              </a:rPr>
              <a:t>OV/SA update</a:t>
            </a:r>
            <a:endParaRPr lang="en-AU" sz="5400" dirty="0">
              <a:solidFill>
                <a:schemeClr val="tx2">
                  <a:lumMod val="75000"/>
                </a:schemeClr>
              </a:solidFill>
              <a:effectLst/>
              <a:latin typeface="+mj-lt"/>
            </a:endParaRPr>
          </a:p>
        </p:txBody>
      </p:sp>
      <p:sp>
        <p:nvSpPr>
          <p:cNvPr id="8" name="Title 6"/>
          <p:cNvSpPr txBox="1">
            <a:spLocks/>
          </p:cNvSpPr>
          <p:nvPr/>
        </p:nvSpPr>
        <p:spPr>
          <a:xfrm>
            <a:off x="1292615" y="5412020"/>
            <a:ext cx="9313035" cy="1228623"/>
          </a:xfrm>
          <a:prstGeom prst="rect">
            <a:avLst/>
          </a:prstGeom>
          <a:solidFill>
            <a:schemeClr val="bg1">
              <a:alpha val="50000"/>
            </a:schemeClr>
          </a:solidFill>
        </p:spPr>
        <p:txBody>
          <a:bodyPr vert="horz" lIns="91440" tIns="45720" rIns="91440" bIns="45720" rtlCol="0" anchor="ctr">
            <a:noAutofit/>
          </a:bodyPr>
          <a:lstStyle>
            <a:lvl1pPr algn="l" defTabSz="1219170" rtl="0" eaLnBrk="1" latinLnBrk="0" hangingPunct="1">
              <a:spcBef>
                <a:spcPct val="0"/>
              </a:spcBef>
              <a:buNone/>
              <a:defRPr sz="4800" b="1" kern="1200">
                <a:solidFill>
                  <a:srgbClr val="3CB4F0"/>
                </a:solidFill>
                <a:effectLst>
                  <a:outerShdw blurRad="38100" dist="38100" dir="2700000" algn="tl">
                    <a:srgbClr val="000000">
                      <a:alpha val="43137"/>
                    </a:srgbClr>
                  </a:outerShdw>
                </a:effectLst>
                <a:latin typeface="Arial" panose="020B0604020202020204" pitchFamily="34" charset="0"/>
                <a:ea typeface="+mj-ea"/>
                <a:cs typeface="+mj-cs"/>
              </a:defRPr>
            </a:lvl1pPr>
          </a:lstStyle>
          <a:p>
            <a:pPr algn="ctr"/>
            <a:r>
              <a:rPr lang="en-AU" sz="3600" dirty="0">
                <a:solidFill>
                  <a:schemeClr val="tx2">
                    <a:lumMod val="75000"/>
                  </a:schemeClr>
                </a:solidFill>
                <a:effectLst/>
                <a:latin typeface="+mj-lt"/>
              </a:rPr>
              <a:t>Lyn Hsieh</a:t>
            </a:r>
          </a:p>
          <a:p>
            <a:pPr algn="ctr"/>
            <a:r>
              <a:rPr lang="en-AU" sz="3600" dirty="0">
                <a:solidFill>
                  <a:schemeClr val="tx2">
                    <a:lumMod val="75000"/>
                  </a:schemeClr>
                </a:solidFill>
                <a:effectLst/>
                <a:latin typeface="+mj-lt"/>
              </a:rPr>
              <a:t>Policy and Advocacy Coordinator</a:t>
            </a:r>
          </a:p>
        </p:txBody>
      </p:sp>
    </p:spTree>
    <p:extLst>
      <p:ext uri="{BB962C8B-B14F-4D97-AF65-F5344CB8AC3E}">
        <p14:creationId xmlns:p14="http://schemas.microsoft.com/office/powerpoint/2010/main" val="491330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8054" y="1097849"/>
            <a:ext cx="9888399" cy="720080"/>
          </a:xfrm>
        </p:spPr>
        <p:txBody>
          <a:bodyPr>
            <a:normAutofit/>
          </a:bodyPr>
          <a:lstStyle/>
          <a:p>
            <a:r>
              <a:rPr lang="en-US" sz="4000" dirty="0">
                <a:latin typeface="+mn-lt"/>
              </a:rPr>
              <a:t>Events</a:t>
            </a:r>
            <a:endParaRPr lang="en-AU" sz="4000" dirty="0">
              <a:latin typeface="+mn-lt"/>
            </a:endParaRPr>
          </a:p>
        </p:txBody>
      </p:sp>
      <p:sp>
        <p:nvSpPr>
          <p:cNvPr id="5" name="Content Placeholder 4"/>
          <p:cNvSpPr>
            <a:spLocks noGrp="1"/>
          </p:cNvSpPr>
          <p:nvPr>
            <p:ph idx="1"/>
          </p:nvPr>
        </p:nvSpPr>
        <p:spPr>
          <a:xfrm>
            <a:off x="328054" y="2257648"/>
            <a:ext cx="10471770" cy="4377829"/>
          </a:xfrm>
        </p:spPr>
        <p:txBody>
          <a:bodyPr>
            <a:normAutofit/>
          </a:bodyPr>
          <a:lstStyle/>
          <a:p>
            <a:pPr>
              <a:buFont typeface="Wingdings" panose="05000000000000000000" pitchFamily="2" charset="2"/>
              <a:buChar char="v"/>
            </a:pPr>
            <a:r>
              <a:rPr lang="en-US" sz="3600" b="1" dirty="0">
                <a:latin typeface="+mn-lt"/>
              </a:rPr>
              <a:t>SRC Online 2021</a:t>
            </a:r>
          </a:p>
          <a:p>
            <a:pPr>
              <a:buFont typeface="Wingdings" panose="05000000000000000000" pitchFamily="2" charset="2"/>
              <a:buChar char="v"/>
            </a:pPr>
            <a:r>
              <a:rPr lang="en-US" sz="3600" b="1" dirty="0">
                <a:latin typeface="+mn-lt"/>
              </a:rPr>
              <a:t>Planning 2021/2022</a:t>
            </a:r>
            <a:endParaRPr lang="en-US" sz="3600" dirty="0">
              <a:latin typeface="+mn-lt"/>
            </a:endParaRPr>
          </a:p>
          <a:p>
            <a:pPr marL="0" indent="0">
              <a:buNone/>
            </a:pPr>
            <a:endParaRPr lang="en-AU"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6700" y="965385"/>
            <a:ext cx="4152900" cy="276998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5750" y="3894728"/>
            <a:ext cx="4114800" cy="2744572"/>
          </a:xfrm>
          <a:prstGeom prst="rect">
            <a:avLst/>
          </a:prstGeom>
        </p:spPr>
      </p:pic>
    </p:spTree>
    <p:extLst>
      <p:ext uri="{BB962C8B-B14F-4D97-AF65-F5344CB8AC3E}">
        <p14:creationId xmlns:p14="http://schemas.microsoft.com/office/powerpoint/2010/main" val="390205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113" y="686333"/>
            <a:ext cx="9888399" cy="720080"/>
          </a:xfrm>
        </p:spPr>
        <p:txBody>
          <a:bodyPr/>
          <a:lstStyle/>
          <a:p>
            <a:r>
              <a:rPr lang="en-US" sz="4000" dirty="0">
                <a:latin typeface="+mn-lt"/>
              </a:rPr>
              <a:t>Advocacy </a:t>
            </a:r>
            <a:r>
              <a:rPr lang="en-US" dirty="0"/>
              <a:t>	</a:t>
            </a:r>
            <a:endParaRPr lang="en-AU" dirty="0"/>
          </a:p>
        </p:txBody>
      </p:sp>
      <p:sp>
        <p:nvSpPr>
          <p:cNvPr id="3" name="Content Placeholder 2"/>
          <p:cNvSpPr>
            <a:spLocks noGrp="1"/>
          </p:cNvSpPr>
          <p:nvPr>
            <p:ph idx="1"/>
          </p:nvPr>
        </p:nvSpPr>
        <p:spPr>
          <a:xfrm>
            <a:off x="948070" y="1406413"/>
            <a:ext cx="10600927" cy="5320064"/>
          </a:xfrm>
        </p:spPr>
        <p:txBody>
          <a:bodyPr>
            <a:noAutofit/>
          </a:bodyPr>
          <a:lstStyle/>
          <a:p>
            <a:pPr>
              <a:buFont typeface="Wingdings" panose="05000000000000000000" pitchFamily="2" charset="2"/>
              <a:buChar char="v"/>
            </a:pPr>
            <a:r>
              <a:rPr lang="en-US" sz="3200" b="1" dirty="0">
                <a:latin typeface="+mn-lt"/>
              </a:rPr>
              <a:t>Statewide Referral Criteria (SRC) for public hospital ophthalmology </a:t>
            </a:r>
          </a:p>
          <a:p>
            <a:pPr lvl="1">
              <a:buFont typeface="Courier New" panose="02070309020205020404" pitchFamily="49" charset="0"/>
              <a:buChar char="o"/>
            </a:pPr>
            <a:r>
              <a:rPr lang="en-US" sz="2800" dirty="0">
                <a:latin typeface="+mn-lt"/>
              </a:rPr>
              <a:t>Came into effect on 1 May, 2021</a:t>
            </a:r>
          </a:p>
          <a:p>
            <a:pPr lvl="1">
              <a:buFont typeface="Courier New" panose="02070309020205020404" pitchFamily="49" charset="0"/>
              <a:buChar char="o"/>
            </a:pPr>
            <a:r>
              <a:rPr lang="en-US" sz="2800" u="sng" dirty="0">
                <a:latin typeface="+mn-lt"/>
              </a:rPr>
              <a:t>For referrals related to</a:t>
            </a:r>
            <a:r>
              <a:rPr lang="en-US" sz="2800" dirty="0">
                <a:latin typeface="+mn-lt"/>
              </a:rPr>
              <a:t>: age-related macula degeneration, assessment for cataracts, corneal conditions, diabetic eye disease and glaucoma</a:t>
            </a:r>
          </a:p>
          <a:p>
            <a:pPr lvl="1">
              <a:buFont typeface="Courier New" panose="02070309020205020404" pitchFamily="49" charset="0"/>
              <a:buChar char="o"/>
            </a:pPr>
            <a:r>
              <a:rPr lang="en-US" sz="2800" u="sng" dirty="0">
                <a:latin typeface="+mn-lt"/>
              </a:rPr>
              <a:t>More information</a:t>
            </a:r>
          </a:p>
          <a:p>
            <a:pPr marL="357707" lvl="1" indent="0">
              <a:buNone/>
            </a:pPr>
            <a:r>
              <a:rPr lang="en-US" sz="2800" dirty="0">
                <a:latin typeface="+mn-lt"/>
              </a:rPr>
              <a:t>    optometry.org.au and search ‘SRC Victoria’</a:t>
            </a:r>
          </a:p>
          <a:p>
            <a:pPr lvl="1">
              <a:buFont typeface="Courier New" panose="02070309020205020404" pitchFamily="49" charset="0"/>
              <a:buChar char="o"/>
            </a:pPr>
            <a:r>
              <a:rPr lang="en-US" sz="2800" dirty="0">
                <a:latin typeface="+mn-lt"/>
              </a:rPr>
              <a:t>Please share any feedback on SRC with OV/SA</a:t>
            </a:r>
            <a:r>
              <a:rPr lang="en-US" sz="3200" dirty="0">
                <a:latin typeface="+mn-lt"/>
              </a:rPr>
              <a:t> </a:t>
            </a:r>
          </a:p>
        </p:txBody>
      </p:sp>
    </p:spTree>
    <p:extLst>
      <p:ext uri="{BB962C8B-B14F-4D97-AF65-F5344CB8AC3E}">
        <p14:creationId xmlns:p14="http://schemas.microsoft.com/office/powerpoint/2010/main" val="3416167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COVID-19</a:t>
            </a:r>
            <a:endParaRPr lang="en-AU" sz="4000" dirty="0">
              <a:latin typeface="+mn-lt"/>
            </a:endParaRPr>
          </a:p>
        </p:txBody>
      </p:sp>
      <p:sp>
        <p:nvSpPr>
          <p:cNvPr id="3" name="Content Placeholder 2"/>
          <p:cNvSpPr>
            <a:spLocks noGrp="1"/>
          </p:cNvSpPr>
          <p:nvPr>
            <p:ph idx="1"/>
          </p:nvPr>
        </p:nvSpPr>
        <p:spPr>
          <a:xfrm>
            <a:off x="726510" y="2089049"/>
            <a:ext cx="11098059" cy="4549746"/>
          </a:xfrm>
        </p:spPr>
        <p:txBody>
          <a:bodyPr>
            <a:normAutofit fontScale="92500"/>
          </a:bodyPr>
          <a:lstStyle/>
          <a:p>
            <a:pPr>
              <a:buFont typeface="Wingdings" panose="05000000000000000000" pitchFamily="2" charset="2"/>
              <a:buChar char="v"/>
            </a:pPr>
            <a:r>
              <a:rPr lang="en-US" sz="3200" b="1" dirty="0">
                <a:latin typeface="+mn-lt"/>
              </a:rPr>
              <a:t>Liaised throughout 2020 and 2021 with Victorian and SA governments</a:t>
            </a:r>
          </a:p>
          <a:p>
            <a:pPr lvl="1">
              <a:buFont typeface="Courier New" panose="02070309020205020404" pitchFamily="49" charset="0"/>
              <a:buChar char="o"/>
            </a:pPr>
            <a:r>
              <a:rPr lang="en-US" sz="2800" dirty="0">
                <a:latin typeface="+mn-lt"/>
              </a:rPr>
              <a:t>Weekly meetings with the Chief Allied Health Officer </a:t>
            </a:r>
          </a:p>
          <a:p>
            <a:pPr lvl="1">
              <a:buFont typeface="Courier New" panose="02070309020205020404" pitchFamily="49" charset="0"/>
              <a:buChar char="o"/>
            </a:pPr>
            <a:r>
              <a:rPr lang="en-US" sz="2800" dirty="0">
                <a:latin typeface="+mn-lt"/>
              </a:rPr>
              <a:t>Advocated for the profession while supporting sensible public health policy</a:t>
            </a:r>
            <a:endParaRPr lang="en-US" dirty="0">
              <a:latin typeface="+mn-lt"/>
            </a:endParaRPr>
          </a:p>
          <a:p>
            <a:pPr lvl="1">
              <a:buFont typeface="Courier New" panose="02070309020205020404" pitchFamily="49" charset="0"/>
              <a:buChar char="o"/>
            </a:pPr>
            <a:endParaRPr lang="en-US" dirty="0">
              <a:latin typeface="+mn-lt"/>
            </a:endParaRPr>
          </a:p>
          <a:p>
            <a:pPr>
              <a:buFont typeface="Wingdings" panose="05000000000000000000" pitchFamily="2" charset="2"/>
              <a:buChar char="v"/>
            </a:pPr>
            <a:r>
              <a:rPr lang="en-US" sz="3200" dirty="0">
                <a:latin typeface="+mn-lt"/>
              </a:rPr>
              <a:t>Translated into </a:t>
            </a:r>
            <a:r>
              <a:rPr lang="en-US" sz="3200" b="1" dirty="0">
                <a:latin typeface="+mn-lt"/>
              </a:rPr>
              <a:t>regular member updates </a:t>
            </a:r>
            <a:r>
              <a:rPr lang="en-US" sz="3200" dirty="0">
                <a:latin typeface="+mn-lt"/>
              </a:rPr>
              <a:t>on changing conditions and requirements</a:t>
            </a:r>
          </a:p>
          <a:p>
            <a:pPr>
              <a:buFont typeface="Wingdings" panose="05000000000000000000" pitchFamily="2" charset="2"/>
              <a:buChar char="v"/>
            </a:pPr>
            <a:endParaRPr lang="en-US" dirty="0">
              <a:latin typeface="+mn-lt"/>
            </a:endParaRPr>
          </a:p>
          <a:p>
            <a:pPr>
              <a:buFont typeface="Wingdings" panose="05000000000000000000" pitchFamily="2" charset="2"/>
              <a:buChar char="v"/>
            </a:pPr>
            <a:r>
              <a:rPr lang="en-US" sz="3200" dirty="0">
                <a:latin typeface="+mn-lt"/>
              </a:rPr>
              <a:t>Maintained regular communication with government and CAHO</a:t>
            </a:r>
          </a:p>
          <a:p>
            <a:endParaRPr lang="en-US" dirty="0"/>
          </a:p>
        </p:txBody>
      </p:sp>
    </p:spTree>
    <p:extLst>
      <p:ext uri="{BB962C8B-B14F-4D97-AF65-F5344CB8AC3E}">
        <p14:creationId xmlns:p14="http://schemas.microsoft.com/office/powerpoint/2010/main" val="3452019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243" y="1124744"/>
            <a:ext cx="9888399" cy="720080"/>
          </a:xfrm>
        </p:spPr>
        <p:txBody>
          <a:bodyPr/>
          <a:lstStyle/>
          <a:p>
            <a:r>
              <a:rPr lang="en-US" sz="4000" dirty="0">
                <a:latin typeface="+mn-lt"/>
              </a:rPr>
              <a:t>Member resources</a:t>
            </a:r>
            <a:r>
              <a:rPr lang="en-US" dirty="0"/>
              <a:t>	</a:t>
            </a:r>
            <a:endParaRPr lang="en-AU" dirty="0"/>
          </a:p>
        </p:txBody>
      </p:sp>
      <p:sp>
        <p:nvSpPr>
          <p:cNvPr id="3" name="Content Placeholder 2"/>
          <p:cNvSpPr>
            <a:spLocks noGrp="1"/>
          </p:cNvSpPr>
          <p:nvPr>
            <p:ph idx="1"/>
          </p:nvPr>
        </p:nvSpPr>
        <p:spPr>
          <a:xfrm>
            <a:off x="542243" y="1844824"/>
            <a:ext cx="9852453" cy="5304121"/>
          </a:xfrm>
        </p:spPr>
        <p:txBody>
          <a:bodyPr>
            <a:normAutofit/>
          </a:bodyPr>
          <a:lstStyle/>
          <a:p>
            <a:pPr>
              <a:buFont typeface="Wingdings" panose="05000000000000000000" pitchFamily="2" charset="2"/>
              <a:buChar char="v"/>
            </a:pPr>
            <a:r>
              <a:rPr lang="en-US" sz="3200" b="1" dirty="0">
                <a:latin typeface="+mn-lt"/>
              </a:rPr>
              <a:t>e-Wink</a:t>
            </a:r>
            <a:r>
              <a:rPr lang="en-US" sz="3200" dirty="0">
                <a:latin typeface="+mn-lt"/>
              </a:rPr>
              <a:t> monthly newsletter</a:t>
            </a:r>
          </a:p>
          <a:p>
            <a:pPr>
              <a:buFont typeface="Wingdings" panose="05000000000000000000" pitchFamily="2" charset="2"/>
              <a:buChar char="v"/>
            </a:pPr>
            <a:endParaRPr lang="en-US" sz="1800" b="1" i="1" dirty="0">
              <a:latin typeface="+mn-lt"/>
            </a:endParaRPr>
          </a:p>
          <a:p>
            <a:pPr>
              <a:buFont typeface="Wingdings" panose="05000000000000000000" pitchFamily="2" charset="2"/>
              <a:buChar char="v"/>
            </a:pPr>
            <a:r>
              <a:rPr lang="en-US" sz="3200" b="1" i="1" dirty="0">
                <a:latin typeface="+mn-lt"/>
              </a:rPr>
              <a:t>Scope</a:t>
            </a:r>
            <a:r>
              <a:rPr lang="en-US" sz="3200" dirty="0">
                <a:latin typeface="+mn-lt"/>
              </a:rPr>
              <a:t> now electronic format</a:t>
            </a:r>
          </a:p>
          <a:p>
            <a:pPr>
              <a:buFont typeface="Wingdings" panose="05000000000000000000" pitchFamily="2" charset="2"/>
              <a:buChar char="v"/>
            </a:pPr>
            <a:endParaRPr lang="en-US" sz="1800" dirty="0">
              <a:latin typeface="+mn-lt"/>
            </a:endParaRPr>
          </a:p>
          <a:p>
            <a:pPr>
              <a:buFont typeface="Wingdings" panose="05000000000000000000" pitchFamily="2" charset="2"/>
              <a:buChar char="v"/>
            </a:pPr>
            <a:r>
              <a:rPr lang="en-US" sz="3200" dirty="0">
                <a:latin typeface="+mn-lt"/>
              </a:rPr>
              <a:t>Updated </a:t>
            </a:r>
            <a:r>
              <a:rPr lang="en-US" sz="3200" b="1" dirty="0">
                <a:latin typeface="+mn-lt"/>
              </a:rPr>
              <a:t>Locum Guide  </a:t>
            </a:r>
            <a:endParaRPr lang="en-AU" sz="2800" dirty="0">
              <a:hlinkClick r:id="rId3"/>
            </a:endParaRPr>
          </a:p>
          <a:p>
            <a:pPr marL="0" indent="0">
              <a:buNone/>
            </a:pPr>
            <a:r>
              <a:rPr lang="en-AU" dirty="0">
                <a:latin typeface="+mn-lt"/>
                <a:hlinkClick r:id="rId3"/>
              </a:rPr>
              <a:t>www.optometry.org.au/</a:t>
            </a:r>
            <a:br>
              <a:rPr lang="en-AU" dirty="0">
                <a:latin typeface="+mn-lt"/>
                <a:hlinkClick r:id="rId3"/>
              </a:rPr>
            </a:br>
            <a:r>
              <a:rPr lang="en-AU" dirty="0">
                <a:latin typeface="+mn-lt"/>
                <a:hlinkClick r:id="rId3"/>
              </a:rPr>
              <a:t>practice-professional-support/</a:t>
            </a:r>
            <a:br>
              <a:rPr lang="en-AU" dirty="0">
                <a:latin typeface="+mn-lt"/>
                <a:hlinkClick r:id="rId3"/>
              </a:rPr>
            </a:br>
            <a:r>
              <a:rPr lang="en-AU" dirty="0">
                <a:latin typeface="+mn-lt"/>
                <a:hlinkClick r:id="rId3"/>
              </a:rPr>
              <a:t>career-employment/working-as-a-locum/</a:t>
            </a:r>
            <a:endParaRPr lang="en-AU" dirty="0">
              <a:latin typeface="+mn-lt"/>
            </a:endParaRPr>
          </a:p>
          <a:p>
            <a:pPr>
              <a:buFont typeface="Wingdings" panose="05000000000000000000" pitchFamily="2" charset="2"/>
              <a:buChar char="v"/>
            </a:pPr>
            <a:endParaRPr lang="en-US" sz="1400" dirty="0">
              <a:latin typeface="+mn-lt"/>
            </a:endParaRPr>
          </a:p>
          <a:p>
            <a:pPr>
              <a:buFont typeface="Wingdings" panose="05000000000000000000" pitchFamily="2" charset="2"/>
              <a:buChar char="v"/>
            </a:pPr>
            <a:r>
              <a:rPr lang="en-US" sz="3200" b="1" dirty="0">
                <a:latin typeface="+mn-lt"/>
              </a:rPr>
              <a:t>SA</a:t>
            </a:r>
            <a:r>
              <a:rPr lang="en-US" sz="3200" dirty="0">
                <a:latin typeface="+mn-lt"/>
              </a:rPr>
              <a:t> </a:t>
            </a:r>
            <a:r>
              <a:rPr lang="en-US" sz="3200" b="1" dirty="0">
                <a:latin typeface="+mn-lt"/>
              </a:rPr>
              <a:t>Ophthalmology Directory</a:t>
            </a:r>
          </a:p>
          <a:p>
            <a:pPr marL="0" indent="0">
              <a:buNone/>
            </a:pPr>
            <a:r>
              <a:rPr lang="en-US" dirty="0">
                <a:latin typeface="+mn-lt"/>
                <a:hlinkClick r:id="rId4"/>
              </a:rPr>
              <a:t>https://www.optometry.org.au/practice-professional-support/publications/state-publications/optometry-vic/</a:t>
            </a:r>
            <a:r>
              <a:rPr lang="en-US" dirty="0">
                <a:latin typeface="+mn-lt"/>
              </a:rPr>
              <a:t>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3821" y="618408"/>
            <a:ext cx="4816002" cy="794640"/>
          </a:xfrm>
          <a:prstGeom prst="rect">
            <a:avLst/>
          </a:prstGeom>
        </p:spPr>
      </p:pic>
      <p:pic>
        <p:nvPicPr>
          <p:cNvPr id="6" name="Picture 5"/>
          <p:cNvPicPr>
            <a:picLocks noChangeAspect="1"/>
          </p:cNvPicPr>
          <p:nvPr/>
        </p:nvPicPr>
        <p:blipFill rotWithShape="1">
          <a:blip r:embed="rId6"/>
          <a:srcRect l="46323" t="19331" r="25147" b="9261"/>
          <a:stretch/>
        </p:blipFill>
        <p:spPr>
          <a:xfrm>
            <a:off x="5838348" y="1818490"/>
            <a:ext cx="2802632" cy="394391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22399" y="2436193"/>
            <a:ext cx="3326207" cy="3326207"/>
          </a:xfrm>
          <a:prstGeom prst="rect">
            <a:avLst/>
          </a:prstGeom>
        </p:spPr>
      </p:pic>
    </p:spTree>
    <p:extLst>
      <p:ext uri="{BB962C8B-B14F-4D97-AF65-F5344CB8AC3E}">
        <p14:creationId xmlns:p14="http://schemas.microsoft.com/office/powerpoint/2010/main" val="3488764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125" y="904080"/>
            <a:ext cx="9888399" cy="720080"/>
          </a:xfrm>
        </p:spPr>
        <p:txBody>
          <a:bodyPr>
            <a:noAutofit/>
          </a:bodyPr>
          <a:lstStyle/>
          <a:p>
            <a:r>
              <a:rPr lang="en-AU" sz="4267" dirty="0">
                <a:solidFill>
                  <a:srgbClr val="0070C0"/>
                </a:solidFill>
                <a:latin typeface="+mn-lt"/>
              </a:rPr>
              <a:t>Contact us</a:t>
            </a:r>
          </a:p>
        </p:txBody>
      </p:sp>
      <p:sp>
        <p:nvSpPr>
          <p:cNvPr id="3" name="Content Placeholder 2"/>
          <p:cNvSpPr>
            <a:spLocks noGrp="1"/>
          </p:cNvSpPr>
          <p:nvPr>
            <p:ph idx="1"/>
          </p:nvPr>
        </p:nvSpPr>
        <p:spPr/>
        <p:txBody>
          <a:bodyPr/>
          <a:lstStyle/>
          <a:p>
            <a:pPr lvl="0">
              <a:buClr>
                <a:srgbClr val="FF6600"/>
              </a:buClr>
              <a:buNone/>
            </a:pPr>
            <a:r>
              <a:rPr lang="en-AU" sz="3200" b="1" dirty="0">
                <a:solidFill>
                  <a:prstClr val="black">
                    <a:lumMod val="65000"/>
                    <a:lumOff val="35000"/>
                  </a:prstClr>
                </a:solidFill>
                <a:latin typeface="Calibri"/>
              </a:rPr>
              <a:t>				www.optometry.org.au</a:t>
            </a:r>
          </a:p>
          <a:p>
            <a:pPr lvl="0">
              <a:buClr>
                <a:srgbClr val="FF6600"/>
              </a:buClr>
              <a:buNone/>
            </a:pPr>
            <a:endParaRPr lang="en-AU" sz="3200" b="1" dirty="0">
              <a:solidFill>
                <a:prstClr val="black">
                  <a:lumMod val="65000"/>
                  <a:lumOff val="35000"/>
                </a:prstClr>
              </a:solidFill>
              <a:latin typeface="Calibri"/>
            </a:endParaRPr>
          </a:p>
          <a:p>
            <a:pPr lvl="0">
              <a:buClr>
                <a:srgbClr val="FF6600"/>
              </a:buClr>
              <a:buNone/>
            </a:pPr>
            <a:r>
              <a:rPr lang="en-AU" sz="3200" b="1" dirty="0">
                <a:solidFill>
                  <a:prstClr val="black">
                    <a:lumMod val="65000"/>
                    <a:lumOff val="35000"/>
                  </a:prstClr>
                </a:solidFill>
                <a:latin typeface="Calibri"/>
              </a:rPr>
              <a:t>          			03 9652 9100</a:t>
            </a:r>
          </a:p>
          <a:p>
            <a:pPr lvl="0">
              <a:buClr>
                <a:srgbClr val="FF6600"/>
              </a:buClr>
              <a:buNone/>
            </a:pPr>
            <a:endParaRPr lang="en-AU" sz="3200" b="1" dirty="0">
              <a:solidFill>
                <a:prstClr val="black">
                  <a:lumMod val="65000"/>
                  <a:lumOff val="35000"/>
                </a:prstClr>
              </a:solidFill>
              <a:latin typeface="Calibri"/>
            </a:endParaRPr>
          </a:p>
          <a:p>
            <a:pPr lvl="0">
              <a:buClr>
                <a:srgbClr val="FF6600"/>
              </a:buClr>
              <a:buNone/>
            </a:pPr>
            <a:r>
              <a:rPr lang="en-AU" sz="3200" b="1" dirty="0">
                <a:solidFill>
                  <a:prstClr val="black">
                    <a:lumMod val="65000"/>
                    <a:lumOff val="35000"/>
                  </a:prstClr>
                </a:solidFill>
                <a:latin typeface="Calibri"/>
              </a:rPr>
              <a:t>          			office.vicsa@optometry.org.au</a:t>
            </a:r>
          </a:p>
          <a:p>
            <a:pPr lvl="0">
              <a:buClr>
                <a:srgbClr val="FF6600"/>
              </a:buClr>
              <a:buNone/>
            </a:pPr>
            <a:endParaRPr lang="en-AU" sz="3200" b="1" dirty="0">
              <a:solidFill>
                <a:prstClr val="black">
                  <a:lumMod val="65000"/>
                  <a:lumOff val="35000"/>
                </a:prstClr>
              </a:solidFill>
              <a:latin typeface="Calibri"/>
            </a:endParaRPr>
          </a:p>
          <a:p>
            <a:pPr lvl="0">
              <a:buClr>
                <a:srgbClr val="FF6600"/>
              </a:buClr>
              <a:buNone/>
            </a:pPr>
            <a:r>
              <a:rPr lang="en-AU" sz="3200" b="1" dirty="0">
                <a:solidFill>
                  <a:prstClr val="black">
                    <a:lumMod val="65000"/>
                    <a:lumOff val="35000"/>
                  </a:prstClr>
                </a:solidFill>
                <a:latin typeface="Calibri"/>
              </a:rPr>
              <a:t>                            	Optometry Victoria South Australia</a:t>
            </a:r>
          </a:p>
          <a:p>
            <a:endParaRPr lang="en-AU" dirty="0"/>
          </a:p>
        </p:txBody>
      </p:sp>
      <p:pic>
        <p:nvPicPr>
          <p:cNvPr id="4" name="Picture 3"/>
          <p:cNvPicPr>
            <a:picLocks noChangeAspect="1"/>
          </p:cNvPicPr>
          <p:nvPr/>
        </p:nvPicPr>
        <p:blipFill>
          <a:blip r:embed="rId3"/>
          <a:stretch>
            <a:fillRect/>
          </a:stretch>
        </p:blipFill>
        <p:spPr>
          <a:xfrm>
            <a:off x="1679510" y="1846352"/>
            <a:ext cx="652764" cy="972051"/>
          </a:xfrm>
          <a:prstGeom prst="rect">
            <a:avLst/>
          </a:prstGeom>
        </p:spPr>
      </p:pic>
      <p:pic>
        <p:nvPicPr>
          <p:cNvPr id="5" name="Picture 4"/>
          <p:cNvPicPr>
            <a:picLocks noChangeAspect="1"/>
          </p:cNvPicPr>
          <p:nvPr/>
        </p:nvPicPr>
        <p:blipFill>
          <a:blip r:embed="rId4"/>
          <a:stretch>
            <a:fillRect/>
          </a:stretch>
        </p:blipFill>
        <p:spPr>
          <a:xfrm>
            <a:off x="1790339" y="3207193"/>
            <a:ext cx="431103" cy="582995"/>
          </a:xfrm>
          <a:prstGeom prst="rect">
            <a:avLst/>
          </a:prstGeom>
        </p:spPr>
      </p:pic>
      <p:pic>
        <p:nvPicPr>
          <p:cNvPr id="6" name="Picture 5"/>
          <p:cNvPicPr>
            <a:picLocks noChangeAspect="1"/>
          </p:cNvPicPr>
          <p:nvPr/>
        </p:nvPicPr>
        <p:blipFill>
          <a:blip r:embed="rId5"/>
          <a:stretch>
            <a:fillRect/>
          </a:stretch>
        </p:blipFill>
        <p:spPr>
          <a:xfrm>
            <a:off x="1691151" y="4115577"/>
            <a:ext cx="713411" cy="713411"/>
          </a:xfrm>
          <a:prstGeom prst="rect">
            <a:avLst/>
          </a:prstGeom>
        </p:spPr>
      </p:pic>
      <p:pic>
        <p:nvPicPr>
          <p:cNvPr id="7" name="Picture 6"/>
          <p:cNvPicPr>
            <a:picLocks noChangeAspect="1"/>
          </p:cNvPicPr>
          <p:nvPr/>
        </p:nvPicPr>
        <p:blipFill>
          <a:blip r:embed="rId6"/>
          <a:stretch>
            <a:fillRect/>
          </a:stretch>
        </p:blipFill>
        <p:spPr>
          <a:xfrm>
            <a:off x="948070" y="5367773"/>
            <a:ext cx="2376237" cy="900881"/>
          </a:xfrm>
          <a:prstGeom prst="rect">
            <a:avLst/>
          </a:prstGeom>
        </p:spPr>
      </p:pic>
    </p:spTree>
    <p:extLst>
      <p:ext uri="{BB962C8B-B14F-4D97-AF65-F5344CB8AC3E}">
        <p14:creationId xmlns:p14="http://schemas.microsoft.com/office/powerpoint/2010/main" val="224397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92419" y="5068261"/>
            <a:ext cx="9025003" cy="720080"/>
          </a:xfrm>
        </p:spPr>
        <p:txBody>
          <a:bodyPr>
            <a:normAutofit/>
          </a:bodyPr>
          <a:lstStyle/>
          <a:p>
            <a:r>
              <a:rPr lang="en-AU" sz="3200" dirty="0">
                <a:latin typeface="+mj-lt"/>
              </a:rPr>
              <a:t>Jessica Chi		Dr Georgia Cleary</a:t>
            </a:r>
          </a:p>
        </p:txBody>
      </p:sp>
      <p:pic>
        <p:nvPicPr>
          <p:cNvPr id="9" name="Picture Placeholder 6"/>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t="8286" b="8286"/>
          <a:stretch>
            <a:fillRect/>
          </a:stretch>
        </p:blipFill>
        <p:spPr>
          <a:xfrm>
            <a:off x="9768381" y="228819"/>
            <a:ext cx="1057275" cy="8636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4178" b="12466"/>
          <a:stretch/>
        </p:blipFill>
        <p:spPr>
          <a:xfrm>
            <a:off x="1732898" y="2158580"/>
            <a:ext cx="2730137" cy="269823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2210" y="2158580"/>
            <a:ext cx="2917233" cy="2698230"/>
          </a:xfrm>
          <a:prstGeom prst="rect">
            <a:avLst/>
          </a:prstGeom>
        </p:spPr>
      </p:pic>
      <p:sp>
        <p:nvSpPr>
          <p:cNvPr id="7" name="Title 3"/>
          <p:cNvSpPr txBox="1">
            <a:spLocks/>
          </p:cNvSpPr>
          <p:nvPr/>
        </p:nvSpPr>
        <p:spPr>
          <a:xfrm>
            <a:off x="1732898" y="1078460"/>
            <a:ext cx="9025003" cy="720080"/>
          </a:xfrm>
          <a:prstGeom prst="rect">
            <a:avLst/>
          </a:prstGeom>
        </p:spPr>
        <p:txBody>
          <a:bodyPr vert="horz" lIns="91440" tIns="45720" rIns="91440" bIns="45720" rtlCol="0" anchor="ctr">
            <a:normAutofit fontScale="97500"/>
          </a:bodyPr>
          <a:lstStyle>
            <a:lvl1pPr algn="l" defTabSz="1219170" rtl="0" eaLnBrk="1" latinLnBrk="0" hangingPunct="1">
              <a:spcBef>
                <a:spcPct val="0"/>
              </a:spcBef>
              <a:buNone/>
              <a:defRPr sz="4800" b="1" kern="1200">
                <a:solidFill>
                  <a:srgbClr val="3C414B"/>
                </a:solidFill>
                <a:effectLst/>
                <a:latin typeface="Arial" panose="020B0604020202020204" pitchFamily="34" charset="0"/>
                <a:ea typeface="+mj-ea"/>
                <a:cs typeface="+mj-cs"/>
              </a:defRPr>
            </a:lvl1pPr>
          </a:lstStyle>
          <a:p>
            <a:r>
              <a:rPr lang="en-AU" sz="4000" dirty="0">
                <a:latin typeface="+mj-lt"/>
              </a:rPr>
              <a:t>Meet our Guest Speakers</a:t>
            </a:r>
          </a:p>
        </p:txBody>
      </p:sp>
    </p:spTree>
    <p:extLst>
      <p:ext uri="{BB962C8B-B14F-4D97-AF65-F5344CB8AC3E}">
        <p14:creationId xmlns:p14="http://schemas.microsoft.com/office/powerpoint/2010/main" val="454866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AU" sz="4000" dirty="0">
                <a:latin typeface="+mj-lt"/>
              </a:rPr>
              <a:t>Interactive Breakout Session</a:t>
            </a:r>
          </a:p>
        </p:txBody>
      </p:sp>
      <p:pic>
        <p:nvPicPr>
          <p:cNvPr id="9" name="Picture Placeholder 6"/>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t="8286" b="8286"/>
          <a:stretch>
            <a:fillRect/>
          </a:stretch>
        </p:blipFill>
        <p:spPr>
          <a:xfrm>
            <a:off x="9763125" y="267910"/>
            <a:ext cx="1057275" cy="863600"/>
          </a:xfrm>
          <a:prstGeom prst="rect">
            <a:avLst/>
          </a:prstGeom>
        </p:spPr>
      </p:pic>
    </p:spTree>
    <p:extLst>
      <p:ext uri="{BB962C8B-B14F-4D97-AF65-F5344CB8AC3E}">
        <p14:creationId xmlns:p14="http://schemas.microsoft.com/office/powerpoint/2010/main" val="3969673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113" y="3016593"/>
            <a:ext cx="9313035" cy="720080"/>
          </a:xfrm>
        </p:spPr>
        <p:txBody>
          <a:bodyPr/>
          <a:lstStyle/>
          <a:p>
            <a:r>
              <a:rPr lang="en-US" dirty="0">
                <a:latin typeface="+mj-lt"/>
              </a:rPr>
              <a:t>Evaluation and Close</a:t>
            </a:r>
            <a:endParaRPr lang="en-AU" dirty="0">
              <a:latin typeface="+mj-lt"/>
            </a:endParaRPr>
          </a:p>
        </p:txBody>
      </p:sp>
    </p:spTree>
    <p:extLst>
      <p:ext uri="{BB962C8B-B14F-4D97-AF65-F5344CB8AC3E}">
        <p14:creationId xmlns:p14="http://schemas.microsoft.com/office/powerpoint/2010/main" val="1518010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D7792-1ECB-4F3F-B78A-71C4CDA03F6B}"/>
              </a:ext>
            </a:extLst>
          </p:cNvPr>
          <p:cNvSpPr>
            <a:spLocks noGrp="1"/>
          </p:cNvSpPr>
          <p:nvPr>
            <p:ph type="ctrTitle"/>
          </p:nvPr>
        </p:nvSpPr>
        <p:spPr/>
        <p:txBody>
          <a:bodyPr/>
          <a:lstStyle/>
          <a:p>
            <a:r>
              <a:rPr lang="en-AU" dirty="0">
                <a:latin typeface="+mn-lt"/>
              </a:rPr>
              <a:t>Welcome</a:t>
            </a:r>
          </a:p>
        </p:txBody>
      </p:sp>
      <p:sp>
        <p:nvSpPr>
          <p:cNvPr id="3" name="Subtitle 2">
            <a:extLst>
              <a:ext uri="{FF2B5EF4-FFF2-40B4-BE49-F238E27FC236}">
                <a16:creationId xmlns:a16="http://schemas.microsoft.com/office/drawing/2014/main" id="{96A543C5-6859-4423-8F9E-0A20DE052BC6}"/>
              </a:ext>
            </a:extLst>
          </p:cNvPr>
          <p:cNvSpPr>
            <a:spLocks noGrp="1"/>
          </p:cNvSpPr>
          <p:nvPr>
            <p:ph type="subTitle" idx="1"/>
          </p:nvPr>
        </p:nvSpPr>
        <p:spPr>
          <a:xfrm>
            <a:off x="1487488" y="3717033"/>
            <a:ext cx="9783486" cy="1252533"/>
          </a:xfrm>
        </p:spPr>
        <p:txBody>
          <a:bodyPr>
            <a:noAutofit/>
          </a:bodyPr>
          <a:lstStyle/>
          <a:p>
            <a:r>
              <a:rPr lang="en-AU" dirty="0">
                <a:latin typeface="+mn-lt"/>
              </a:rPr>
              <a:t>John De Francesco</a:t>
            </a:r>
          </a:p>
          <a:p>
            <a:r>
              <a:rPr lang="en-AU" dirty="0">
                <a:latin typeface="+mn-lt"/>
              </a:rPr>
              <a:t>Early Career Optometrists Victoria South Australia</a:t>
            </a:r>
          </a:p>
        </p:txBody>
      </p:sp>
      <p:pic>
        <p:nvPicPr>
          <p:cNvPr id="4" name="Picture Placeholder 6"/>
          <p:cNvPicPr>
            <a:picLocks noChangeAspect="1"/>
          </p:cNvPicPr>
          <p:nvPr/>
        </p:nvPicPr>
        <p:blipFill>
          <a:blip r:embed="rId3" cstate="print">
            <a:extLst>
              <a:ext uri="{28A0092B-C50C-407E-A947-70E740481C1C}">
                <a14:useLocalDpi xmlns:a14="http://schemas.microsoft.com/office/drawing/2010/main" val="0"/>
              </a:ext>
            </a:extLst>
          </a:blip>
          <a:srcRect t="8286" b="8286"/>
          <a:stretch>
            <a:fillRect/>
          </a:stretch>
        </p:blipFill>
        <p:spPr>
          <a:xfrm>
            <a:off x="9676573" y="260351"/>
            <a:ext cx="1056216" cy="863600"/>
          </a:xfrm>
          <a:prstGeom prst="rect">
            <a:avLst/>
          </a:prstGeom>
        </p:spPr>
      </p:pic>
    </p:spTree>
    <p:extLst>
      <p:ext uri="{BB962C8B-B14F-4D97-AF65-F5344CB8AC3E}">
        <p14:creationId xmlns:p14="http://schemas.microsoft.com/office/powerpoint/2010/main" val="1660843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2826" y="566278"/>
            <a:ext cx="9695677" cy="720080"/>
          </a:xfrm>
        </p:spPr>
        <p:txBody>
          <a:bodyPr>
            <a:normAutofit/>
          </a:bodyPr>
          <a:lstStyle/>
          <a:p>
            <a:r>
              <a:rPr lang="en-AU" sz="4000" dirty="0">
                <a:latin typeface="+mn-lt"/>
              </a:rPr>
              <a:t>Program overview</a:t>
            </a:r>
          </a:p>
        </p:txBody>
      </p:sp>
      <p:sp>
        <p:nvSpPr>
          <p:cNvPr id="6" name="Content Placeholder 5"/>
          <p:cNvSpPr>
            <a:spLocks noGrp="1"/>
          </p:cNvSpPr>
          <p:nvPr>
            <p:ph idx="1"/>
          </p:nvPr>
        </p:nvSpPr>
        <p:spPr>
          <a:xfrm>
            <a:off x="533400" y="1614970"/>
            <a:ext cx="11399539" cy="4676292"/>
          </a:xfrm>
        </p:spPr>
        <p:txBody>
          <a:bodyPr>
            <a:normAutofit fontScale="77500" lnSpcReduction="20000"/>
          </a:bodyPr>
          <a:lstStyle/>
          <a:p>
            <a:pPr>
              <a:lnSpc>
                <a:spcPct val="150000"/>
              </a:lnSpc>
              <a:spcBef>
                <a:spcPts val="0"/>
              </a:spcBef>
              <a:buFont typeface="Arial" panose="020B0604020202020204" pitchFamily="34" charset="0"/>
              <a:buChar char="•"/>
            </a:pPr>
            <a:r>
              <a:rPr lang="en-AU" sz="3500" b="1" dirty="0">
                <a:latin typeface="+mn-lt"/>
              </a:rPr>
              <a:t>Optometry Victoria South Australia update</a:t>
            </a:r>
          </a:p>
          <a:p>
            <a:pPr lvl="1">
              <a:lnSpc>
                <a:spcPct val="150000"/>
              </a:lnSpc>
              <a:spcBef>
                <a:spcPts val="0"/>
              </a:spcBef>
              <a:buFont typeface="Arial" panose="020B0604020202020204" pitchFamily="34" charset="0"/>
              <a:buChar char="•"/>
            </a:pPr>
            <a:r>
              <a:rPr lang="en-US" sz="3500" dirty="0">
                <a:latin typeface="+mn-lt"/>
              </a:rPr>
              <a:t>Michelle Marven, Member Services and Policy Manager</a:t>
            </a:r>
          </a:p>
          <a:p>
            <a:pPr>
              <a:lnSpc>
                <a:spcPct val="150000"/>
              </a:lnSpc>
              <a:spcBef>
                <a:spcPts val="0"/>
              </a:spcBef>
              <a:buFont typeface="Arial" panose="020B0604020202020204" pitchFamily="34" charset="0"/>
              <a:buChar char="•"/>
            </a:pPr>
            <a:r>
              <a:rPr lang="en-US" sz="3500" b="1" dirty="0">
                <a:latin typeface="+mn-lt"/>
              </a:rPr>
              <a:t>Keratoconus Webinar</a:t>
            </a:r>
            <a:endParaRPr lang="en-AU" sz="3500" b="1" dirty="0">
              <a:latin typeface="+mn-lt"/>
            </a:endParaRPr>
          </a:p>
          <a:p>
            <a:pPr lvl="1">
              <a:lnSpc>
                <a:spcPct val="150000"/>
              </a:lnSpc>
              <a:spcBef>
                <a:spcPts val="0"/>
              </a:spcBef>
              <a:buFont typeface="Arial" panose="020B0604020202020204" pitchFamily="34" charset="0"/>
              <a:buChar char="•"/>
            </a:pPr>
            <a:r>
              <a:rPr lang="en-US" sz="3500" dirty="0">
                <a:latin typeface="+mn-lt"/>
              </a:rPr>
              <a:t>Jessica Chi</a:t>
            </a:r>
          </a:p>
          <a:p>
            <a:pPr lvl="1">
              <a:lnSpc>
                <a:spcPct val="150000"/>
              </a:lnSpc>
              <a:spcBef>
                <a:spcPts val="0"/>
              </a:spcBef>
              <a:buFont typeface="Arial" panose="020B0604020202020204" pitchFamily="34" charset="0"/>
              <a:buChar char="•"/>
            </a:pPr>
            <a:r>
              <a:rPr lang="en-US" sz="3500" dirty="0">
                <a:latin typeface="+mn-lt"/>
              </a:rPr>
              <a:t>Dr Georgia Cleary</a:t>
            </a:r>
          </a:p>
          <a:p>
            <a:pPr>
              <a:lnSpc>
                <a:spcPct val="150000"/>
              </a:lnSpc>
              <a:spcBef>
                <a:spcPts val="0"/>
              </a:spcBef>
              <a:buFont typeface="Arial" panose="020B0604020202020204" pitchFamily="34" charset="0"/>
              <a:buChar char="•"/>
            </a:pPr>
            <a:r>
              <a:rPr lang="en-US" sz="3500" b="1" dirty="0">
                <a:latin typeface="+mn-lt"/>
              </a:rPr>
              <a:t>Interactive Case Session</a:t>
            </a:r>
          </a:p>
          <a:p>
            <a:pPr lvl="1">
              <a:lnSpc>
                <a:spcPct val="150000"/>
              </a:lnSpc>
              <a:spcBef>
                <a:spcPts val="0"/>
              </a:spcBef>
              <a:buFont typeface="Arial" panose="020B0604020202020204" pitchFamily="34" charset="0"/>
              <a:buChar char="•"/>
            </a:pPr>
            <a:r>
              <a:rPr lang="en-US" sz="3600" dirty="0">
                <a:latin typeface="+mn-lt"/>
              </a:rPr>
              <a:t>Pooja Bhindi</a:t>
            </a:r>
            <a:endParaRPr lang="en-AU" sz="3600" dirty="0">
              <a:latin typeface="+mn-lt"/>
            </a:endParaRPr>
          </a:p>
          <a:p>
            <a:pPr>
              <a:lnSpc>
                <a:spcPct val="150000"/>
              </a:lnSpc>
              <a:spcBef>
                <a:spcPts val="0"/>
              </a:spcBef>
              <a:buFont typeface="Arial" panose="020B0604020202020204" pitchFamily="34" charset="0"/>
              <a:buChar char="•"/>
            </a:pPr>
            <a:r>
              <a:rPr lang="en-AU" sz="3500" b="1" dirty="0">
                <a:latin typeface="+mn-lt"/>
              </a:rPr>
              <a:t>Close and evaluation </a:t>
            </a:r>
          </a:p>
          <a:p>
            <a:endParaRPr lang="en-AU" dirty="0"/>
          </a:p>
        </p:txBody>
      </p:sp>
      <p:pic>
        <p:nvPicPr>
          <p:cNvPr id="8"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86" b="8286"/>
          <a:stretch>
            <a:fillRect/>
          </a:stretch>
        </p:blipFill>
        <p:spPr>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1212" y="3297836"/>
            <a:ext cx="1477291" cy="2529122"/>
          </a:xfrm>
          <a:prstGeom prst="rect">
            <a:avLst/>
          </a:prstGeom>
        </p:spPr>
      </p:pic>
    </p:spTree>
    <p:extLst>
      <p:ext uri="{BB962C8B-B14F-4D97-AF65-F5344CB8AC3E}">
        <p14:creationId xmlns:p14="http://schemas.microsoft.com/office/powerpoint/2010/main" val="34787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00" y="430667"/>
            <a:ext cx="9695677" cy="992270"/>
          </a:xfrm>
        </p:spPr>
        <p:txBody>
          <a:bodyPr>
            <a:noAutofit/>
          </a:bodyPr>
          <a:lstStyle/>
          <a:p>
            <a:r>
              <a:rPr lang="en-AU" sz="4000" dirty="0">
                <a:latin typeface="+mn-lt"/>
              </a:rPr>
              <a:t>Learning objectives</a:t>
            </a:r>
          </a:p>
        </p:txBody>
      </p:sp>
      <p:sp>
        <p:nvSpPr>
          <p:cNvPr id="3" name="Content Placeholder 2"/>
          <p:cNvSpPr>
            <a:spLocks noGrp="1"/>
          </p:cNvSpPr>
          <p:nvPr>
            <p:ph idx="1"/>
          </p:nvPr>
        </p:nvSpPr>
        <p:spPr>
          <a:xfrm>
            <a:off x="668032" y="1815631"/>
            <a:ext cx="10855935" cy="4611702"/>
          </a:xfrm>
        </p:spPr>
        <p:txBody>
          <a:bodyPr>
            <a:noAutofit/>
          </a:bodyPr>
          <a:lstStyle/>
          <a:p>
            <a:pPr marL="0" indent="0">
              <a:buNone/>
            </a:pPr>
            <a:r>
              <a:rPr lang="en-AU" sz="3200" b="1" dirty="0">
                <a:latin typeface="+mn-lt"/>
              </a:rPr>
              <a:t>To ensure that participants understand:</a:t>
            </a:r>
          </a:p>
          <a:p>
            <a:pPr>
              <a:buFont typeface="Wingdings" panose="05000000000000000000" pitchFamily="2" charset="2"/>
              <a:buChar char="§"/>
            </a:pPr>
            <a:r>
              <a:rPr lang="en-AU" sz="3200" dirty="0">
                <a:latin typeface="+mn-lt"/>
              </a:rPr>
              <a:t>How to manage keratoconus in the primary eye care setting.</a:t>
            </a:r>
          </a:p>
          <a:p>
            <a:pPr>
              <a:buFont typeface="Wingdings" panose="05000000000000000000" pitchFamily="2" charset="2"/>
              <a:buChar char="§"/>
            </a:pPr>
            <a:r>
              <a:rPr lang="en-AU" sz="3200" dirty="0">
                <a:latin typeface="+mn-lt"/>
              </a:rPr>
              <a:t>How to develop a collaborative approach to the management of keratoconus: from clinical suspicion to diagnosis and treatment.</a:t>
            </a:r>
          </a:p>
        </p:txBody>
      </p:sp>
      <p:pic>
        <p:nvPicPr>
          <p:cNvPr id="5"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86" b="8286"/>
          <a:stretch>
            <a:fillRect/>
          </a:stretch>
        </p:blipFill>
        <p:spPr>
          <a:prstGeom prst="rect">
            <a:avLst/>
          </a:prstGeom>
        </p:spPr>
      </p:pic>
    </p:spTree>
    <p:extLst>
      <p:ext uri="{BB962C8B-B14F-4D97-AF65-F5344CB8AC3E}">
        <p14:creationId xmlns:p14="http://schemas.microsoft.com/office/powerpoint/2010/main" val="184905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673" y="692151"/>
            <a:ext cx="9716588" cy="720080"/>
          </a:xfrm>
        </p:spPr>
        <p:txBody>
          <a:bodyPr>
            <a:normAutofit/>
          </a:bodyPr>
          <a:lstStyle/>
          <a:p>
            <a:r>
              <a:rPr lang="en-AU" sz="4000" dirty="0">
                <a:latin typeface="+mn-lt"/>
              </a:rPr>
              <a:t>CPD attendance and assessment</a:t>
            </a:r>
          </a:p>
        </p:txBody>
      </p:sp>
      <p:pic>
        <p:nvPicPr>
          <p:cNvPr id="5"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86" b="8286"/>
          <a:stretch>
            <a:fillRect/>
          </a:stretch>
        </p:blipFill>
        <p:spPr>
          <a:prstGeom prst="rect">
            <a:avLst/>
          </a:prstGeom>
        </p:spPr>
      </p:pic>
      <p:pic>
        <p:nvPicPr>
          <p:cNvPr id="8" name="Content Placeholder 7">
            <a:extLst>
              <a:ext uri="{FF2B5EF4-FFF2-40B4-BE49-F238E27FC236}">
                <a16:creationId xmlns:a16="http://schemas.microsoft.com/office/drawing/2014/main" id="{E4F74A38-244D-4212-B3EB-5C1FC53A8586}"/>
              </a:ext>
            </a:extLst>
          </p:cNvPr>
          <p:cNvPicPr>
            <a:picLocks noGrp="1" noChangeAspect="1"/>
          </p:cNvPicPr>
          <p:nvPr>
            <p:ph idx="1"/>
          </p:nvPr>
        </p:nvPicPr>
        <p:blipFill>
          <a:blip r:embed="rId4"/>
          <a:stretch>
            <a:fillRect/>
          </a:stretch>
        </p:blipFill>
        <p:spPr>
          <a:xfrm>
            <a:off x="936539" y="2227009"/>
            <a:ext cx="10318919" cy="4107530"/>
          </a:xfrm>
          <a:ln w="15875">
            <a:solidFill>
              <a:schemeClr val="tx1">
                <a:lumMod val="50000"/>
                <a:lumOff val="50000"/>
              </a:schemeClr>
            </a:solidFill>
          </a:ln>
        </p:spPr>
      </p:pic>
      <p:sp>
        <p:nvSpPr>
          <p:cNvPr id="10" name="TextBox 9">
            <a:extLst>
              <a:ext uri="{FF2B5EF4-FFF2-40B4-BE49-F238E27FC236}">
                <a16:creationId xmlns:a16="http://schemas.microsoft.com/office/drawing/2014/main" id="{FC434022-BB5B-49B8-A40C-3C247BD87CE4}"/>
              </a:ext>
            </a:extLst>
          </p:cNvPr>
          <p:cNvSpPr txBox="1"/>
          <p:nvPr/>
        </p:nvSpPr>
        <p:spPr>
          <a:xfrm>
            <a:off x="3046769" y="1527232"/>
            <a:ext cx="6098458" cy="584775"/>
          </a:xfrm>
          <a:prstGeom prst="rect">
            <a:avLst/>
          </a:prstGeom>
          <a:noFill/>
        </p:spPr>
        <p:txBody>
          <a:bodyPr wrap="square">
            <a:spAutoFit/>
          </a:bodyPr>
          <a:lstStyle/>
          <a:p>
            <a:pPr algn="ctr"/>
            <a:r>
              <a:rPr lang="en-AU" sz="3200" dirty="0">
                <a:ea typeface="Calibri" panose="020F0502020204030204" pitchFamily="34" charset="0"/>
                <a:cs typeface="Arial" panose="020B0604020202020204" pitchFamily="34" charset="0"/>
              </a:rPr>
              <a:t>→ </a:t>
            </a:r>
            <a:r>
              <a:rPr lang="en-AU" sz="3200" i="1" dirty="0">
                <a:ea typeface="Calibri" panose="020F0502020204030204" pitchFamily="34" charset="0"/>
                <a:cs typeface="Arial" panose="020B0604020202020204" pitchFamily="34" charset="0"/>
              </a:rPr>
              <a:t>elitecpd.optometry.org.au</a:t>
            </a:r>
            <a:endParaRPr lang="en-US" sz="3200" i="1" dirty="0"/>
          </a:p>
        </p:txBody>
      </p:sp>
    </p:spTree>
    <p:extLst>
      <p:ext uri="{BB962C8B-B14F-4D97-AF65-F5344CB8AC3E}">
        <p14:creationId xmlns:p14="http://schemas.microsoft.com/office/powerpoint/2010/main" val="402369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673" y="692151"/>
            <a:ext cx="9716588" cy="720080"/>
          </a:xfrm>
        </p:spPr>
        <p:txBody>
          <a:bodyPr>
            <a:normAutofit/>
          </a:bodyPr>
          <a:lstStyle/>
          <a:p>
            <a:r>
              <a:rPr lang="en-AU" sz="4000" dirty="0">
                <a:latin typeface="+mn-lt"/>
              </a:rPr>
              <a:t>CPD attendance and assessment</a:t>
            </a:r>
          </a:p>
        </p:txBody>
      </p:sp>
      <p:pic>
        <p:nvPicPr>
          <p:cNvPr id="5"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86" b="8286"/>
          <a:stretch>
            <a:fillRect/>
          </a:stretch>
        </p:blipFill>
        <p:spPr>
          <a:prstGeom prst="rect">
            <a:avLst/>
          </a:prstGeom>
        </p:spPr>
      </p:pic>
      <p:pic>
        <p:nvPicPr>
          <p:cNvPr id="4" name="Picture 3">
            <a:extLst>
              <a:ext uri="{FF2B5EF4-FFF2-40B4-BE49-F238E27FC236}">
                <a16:creationId xmlns:a16="http://schemas.microsoft.com/office/drawing/2014/main" id="{5C882F07-35D4-421B-A7EB-FF5AF9D87E79}"/>
              </a:ext>
            </a:extLst>
          </p:cNvPr>
          <p:cNvPicPr>
            <a:picLocks noChangeAspect="1"/>
          </p:cNvPicPr>
          <p:nvPr/>
        </p:nvPicPr>
        <p:blipFill>
          <a:blip r:embed="rId4"/>
          <a:stretch>
            <a:fillRect/>
          </a:stretch>
        </p:blipFill>
        <p:spPr>
          <a:xfrm>
            <a:off x="1152557" y="1518064"/>
            <a:ext cx="8908820" cy="4647785"/>
          </a:xfrm>
          <a:prstGeom prst="rect">
            <a:avLst/>
          </a:prstGeom>
          <a:ln w="15875">
            <a:solidFill>
              <a:schemeClr val="tx1">
                <a:lumMod val="50000"/>
                <a:lumOff val="50000"/>
              </a:schemeClr>
            </a:solidFill>
          </a:ln>
        </p:spPr>
      </p:pic>
    </p:spTree>
    <p:extLst>
      <p:ext uri="{BB962C8B-B14F-4D97-AF65-F5344CB8AC3E}">
        <p14:creationId xmlns:p14="http://schemas.microsoft.com/office/powerpoint/2010/main" val="249216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93" y="493548"/>
            <a:ext cx="9695677" cy="720080"/>
          </a:xfrm>
        </p:spPr>
        <p:txBody>
          <a:bodyPr>
            <a:normAutofit/>
          </a:bodyPr>
          <a:lstStyle/>
          <a:p>
            <a:r>
              <a:rPr lang="en-US" sz="4000" dirty="0">
                <a:latin typeface="+mj-lt"/>
              </a:rPr>
              <a:t>ECOV/SA events</a:t>
            </a:r>
            <a:endParaRPr lang="en-AU" sz="4000" dirty="0">
              <a:latin typeface="+mj-lt"/>
            </a:endParaRPr>
          </a:p>
        </p:txBody>
      </p:sp>
      <p:sp>
        <p:nvSpPr>
          <p:cNvPr id="3" name="Content Placeholder 2"/>
          <p:cNvSpPr>
            <a:spLocks noGrp="1"/>
          </p:cNvSpPr>
          <p:nvPr>
            <p:ph idx="1"/>
          </p:nvPr>
        </p:nvSpPr>
        <p:spPr>
          <a:xfrm>
            <a:off x="690493" y="1448463"/>
            <a:ext cx="7775081" cy="4996590"/>
          </a:xfrm>
        </p:spPr>
        <p:txBody>
          <a:bodyPr>
            <a:normAutofit/>
          </a:bodyPr>
          <a:lstStyle/>
          <a:p>
            <a:pPr>
              <a:buFont typeface="Arial" panose="020B0604020202020204" pitchFamily="34" charset="0"/>
              <a:buChar char="•"/>
            </a:pPr>
            <a:r>
              <a:rPr lang="en-US" sz="3500" b="1" dirty="0">
                <a:latin typeface="+mn-lt"/>
              </a:rPr>
              <a:t>ECOV/SA CPD seminar 2021 </a:t>
            </a:r>
            <a:endParaRPr lang="en-US" sz="3500" dirty="0">
              <a:latin typeface="+mn-lt"/>
            </a:endParaRPr>
          </a:p>
          <a:p>
            <a:pPr lvl="1">
              <a:buFont typeface="Arial" panose="020B0604020202020204" pitchFamily="34" charset="0"/>
              <a:buChar char="•"/>
            </a:pPr>
            <a:r>
              <a:rPr lang="en-US" sz="2800" dirty="0">
                <a:latin typeface="+mn-lt"/>
              </a:rPr>
              <a:t>Anterior Eye – 11 October</a:t>
            </a:r>
          </a:p>
          <a:p>
            <a:pPr lvl="1">
              <a:buFont typeface="Arial" panose="020B0604020202020204" pitchFamily="34" charset="0"/>
              <a:buChar char="•"/>
            </a:pPr>
            <a:r>
              <a:rPr lang="en-US" sz="2800" dirty="0">
                <a:latin typeface="+mn-lt"/>
              </a:rPr>
              <a:t>All CPD events on OA website </a:t>
            </a:r>
          </a:p>
          <a:p>
            <a:pPr lvl="1">
              <a:buFont typeface="Arial" panose="020B0604020202020204" pitchFamily="34" charset="0"/>
              <a:buChar char="•"/>
            </a:pPr>
            <a:r>
              <a:rPr lang="en-US" sz="2800" dirty="0">
                <a:latin typeface="+mn-lt"/>
              </a:rPr>
              <a:t>Plan ahead using your OA CPD Learning Plan</a:t>
            </a:r>
          </a:p>
          <a:p>
            <a:pPr lvl="1">
              <a:buFont typeface="Arial" panose="020B0604020202020204" pitchFamily="34" charset="0"/>
              <a:buChar char="•"/>
            </a:pPr>
            <a:endParaRPr lang="en-US" sz="2800" dirty="0">
              <a:latin typeface="+mn-lt"/>
            </a:endParaRPr>
          </a:p>
          <a:p>
            <a:pPr marL="0" indent="0">
              <a:buNone/>
            </a:pPr>
            <a:endParaRPr lang="en-US" sz="3067" b="1" dirty="0"/>
          </a:p>
          <a:p>
            <a:endParaRPr lang="en-AU" dirty="0"/>
          </a:p>
        </p:txBody>
      </p:sp>
      <p:pic>
        <p:nvPicPr>
          <p:cNvPr id="5"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86" b="8286"/>
          <a:stretch>
            <a:fillRect/>
          </a:stretch>
        </p:blipFill>
        <p:spPr>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9906" y="1529064"/>
            <a:ext cx="3566833" cy="237788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9906" y="4067165"/>
            <a:ext cx="3566833" cy="2377888"/>
          </a:xfrm>
          <a:prstGeom prst="rect">
            <a:avLst/>
          </a:prstGeom>
        </p:spPr>
      </p:pic>
    </p:spTree>
    <p:extLst>
      <p:ext uri="{BB962C8B-B14F-4D97-AF65-F5344CB8AC3E}">
        <p14:creationId xmlns:p14="http://schemas.microsoft.com/office/powerpoint/2010/main" val="104962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324" y="561111"/>
            <a:ext cx="9695677" cy="720080"/>
          </a:xfrm>
        </p:spPr>
        <p:txBody>
          <a:bodyPr>
            <a:normAutofit/>
          </a:bodyPr>
          <a:lstStyle/>
          <a:p>
            <a:r>
              <a:rPr lang="en-US" sz="4000" dirty="0">
                <a:latin typeface="+mn-lt"/>
              </a:rPr>
              <a:t>ECOV/SA resources</a:t>
            </a:r>
            <a:endParaRPr lang="en-AU" sz="4000" dirty="0">
              <a:latin typeface="+mn-lt"/>
            </a:endParaRPr>
          </a:p>
        </p:txBody>
      </p:sp>
      <p:sp>
        <p:nvSpPr>
          <p:cNvPr id="3" name="Content Placeholder 2"/>
          <p:cNvSpPr>
            <a:spLocks noGrp="1"/>
          </p:cNvSpPr>
          <p:nvPr>
            <p:ph idx="1"/>
          </p:nvPr>
        </p:nvSpPr>
        <p:spPr>
          <a:xfrm>
            <a:off x="803324" y="1720827"/>
            <a:ext cx="5581710" cy="3718276"/>
          </a:xfrm>
        </p:spPr>
        <p:txBody>
          <a:bodyPr>
            <a:normAutofit/>
          </a:bodyPr>
          <a:lstStyle/>
          <a:p>
            <a:pPr>
              <a:buFont typeface="Arial" panose="020B0604020202020204" pitchFamily="34" charset="0"/>
              <a:buChar char="•"/>
            </a:pPr>
            <a:r>
              <a:rPr lang="en-US" sz="3200" b="1" dirty="0">
                <a:latin typeface="+mn-lt"/>
              </a:rPr>
              <a:t>KPI resource</a:t>
            </a:r>
          </a:p>
          <a:p>
            <a:pPr lvl="1">
              <a:buFont typeface="Arial" panose="020B0604020202020204" pitchFamily="34" charset="0"/>
              <a:buChar char="•"/>
            </a:pPr>
            <a:r>
              <a:rPr lang="en-AU" sz="2800" dirty="0">
                <a:solidFill>
                  <a:schemeClr val="tx1"/>
                </a:solidFill>
                <a:latin typeface="+mn-lt"/>
              </a:rPr>
              <a:t>Home &gt; Practice &amp; professional support &gt; Human resources &amp; workplace relations</a:t>
            </a:r>
            <a:endParaRPr lang="en-US" sz="2800" dirty="0">
              <a:solidFill>
                <a:srgbClr val="FFFF00"/>
              </a:solidFill>
              <a:latin typeface="+mn-lt"/>
            </a:endParaRPr>
          </a:p>
        </p:txBody>
      </p:sp>
      <p:pic>
        <p:nvPicPr>
          <p:cNvPr id="5"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86" b="8286"/>
          <a:stretch>
            <a:fillRect/>
          </a:stretch>
        </p:blipFill>
        <p:spPr>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5469" y="1316502"/>
            <a:ext cx="3649938" cy="49803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7202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39" y="692151"/>
            <a:ext cx="9661073" cy="720080"/>
          </a:xfrm>
        </p:spPr>
        <p:txBody>
          <a:bodyPr>
            <a:normAutofit/>
          </a:bodyPr>
          <a:lstStyle/>
          <a:p>
            <a:r>
              <a:rPr lang="en-AU" sz="4000" dirty="0">
                <a:latin typeface="+mn-lt"/>
              </a:rPr>
              <a:t>ECOV/SA contact details</a:t>
            </a:r>
          </a:p>
        </p:txBody>
      </p:sp>
      <p:sp>
        <p:nvSpPr>
          <p:cNvPr id="7" name="Content Placeholder 6"/>
          <p:cNvSpPr>
            <a:spLocks noGrp="1"/>
          </p:cNvSpPr>
          <p:nvPr>
            <p:ph sz="half" idx="2"/>
          </p:nvPr>
        </p:nvSpPr>
        <p:spPr>
          <a:xfrm>
            <a:off x="722239" y="1716912"/>
            <a:ext cx="9071520" cy="4137323"/>
          </a:xfrm>
        </p:spPr>
        <p:txBody>
          <a:bodyPr>
            <a:normAutofit/>
          </a:bodyPr>
          <a:lstStyle/>
          <a:p>
            <a:pPr marL="0" indent="0">
              <a:buNone/>
            </a:pPr>
            <a:endParaRPr lang="en-AU" sz="3200" dirty="0"/>
          </a:p>
          <a:p>
            <a:pPr marL="0" indent="0">
              <a:buNone/>
            </a:pPr>
            <a:r>
              <a:rPr lang="en-AU" sz="3200" dirty="0"/>
              <a:t>		</a:t>
            </a:r>
            <a:r>
              <a:rPr lang="en-AU" sz="3200" dirty="0">
                <a:latin typeface="+mn-lt"/>
              </a:rPr>
              <a:t>Early Career Optometrists </a:t>
            </a:r>
            <a:br>
              <a:rPr lang="en-AU" sz="3200" dirty="0">
                <a:latin typeface="+mn-lt"/>
              </a:rPr>
            </a:br>
            <a:r>
              <a:rPr lang="en-AU" sz="3200" dirty="0">
                <a:latin typeface="+mn-lt"/>
              </a:rPr>
              <a:t>		Victoria South Australia</a:t>
            </a:r>
          </a:p>
          <a:p>
            <a:pPr marL="0" indent="0">
              <a:buNone/>
            </a:pPr>
            <a:endParaRPr lang="en-US" sz="3200" dirty="0">
              <a:latin typeface="+mn-lt"/>
            </a:endParaRPr>
          </a:p>
          <a:p>
            <a:pPr marL="0" indent="0">
              <a:buNone/>
            </a:pPr>
            <a:r>
              <a:rPr lang="en-US" sz="3200" dirty="0">
                <a:latin typeface="+mn-lt"/>
              </a:rPr>
              <a:t>or contact the OV/SA office</a:t>
            </a:r>
          </a:p>
          <a:p>
            <a:pPr marL="0" indent="0">
              <a:buNone/>
            </a:pPr>
            <a:r>
              <a:rPr lang="en-US" sz="3200" dirty="0">
                <a:latin typeface="+mn-lt"/>
              </a:rPr>
              <a:t>e:		</a:t>
            </a:r>
            <a:r>
              <a:rPr lang="en-US" sz="3200" dirty="0">
                <a:latin typeface="+mn-lt"/>
                <a:hlinkClick r:id="rId3"/>
              </a:rPr>
              <a:t>office.vicsa@optometry.org.au</a:t>
            </a:r>
            <a:r>
              <a:rPr lang="en-US" sz="3200" dirty="0">
                <a:latin typeface="+mn-lt"/>
              </a:rPr>
              <a:t> </a:t>
            </a:r>
          </a:p>
          <a:p>
            <a:pPr marL="0" indent="0">
              <a:buNone/>
            </a:pPr>
            <a:r>
              <a:rPr lang="en-US" sz="3200" dirty="0" err="1">
                <a:latin typeface="+mn-lt"/>
              </a:rPr>
              <a:t>ph</a:t>
            </a:r>
            <a:r>
              <a:rPr lang="en-US" sz="3200" dirty="0">
                <a:latin typeface="+mn-lt"/>
              </a:rPr>
              <a:t>:		(03) 9652 9100 </a:t>
            </a:r>
            <a:endParaRPr lang="en-AU" sz="3200" dirty="0">
              <a:latin typeface="+mn-lt"/>
            </a:endParaRPr>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p:txBody>
      </p:sp>
      <p:pic>
        <p:nvPicPr>
          <p:cNvPr id="10" name="Picture Placeholder 6"/>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8702" b="8702"/>
          <a:stretch>
            <a:fillRect/>
          </a:stretch>
        </p:blipFill>
        <p:spPr>
          <a:prstGeom prst="rect">
            <a:avLst/>
          </a:prstGeom>
        </p:spPr>
      </p:pic>
      <p:pic>
        <p:nvPicPr>
          <p:cNvPr id="6" name="Content Placeholder 5"/>
          <p:cNvPicPr>
            <a:picLocks noGrp="1" noChangeAspect="1"/>
          </p:cNvPicPr>
          <p:nvPr>
            <p:ph sz="half" idx="1"/>
          </p:nvPr>
        </p:nvPicPr>
        <p:blipFill>
          <a:blip r:embed="rId5"/>
          <a:stretch>
            <a:fillRect/>
          </a:stretch>
        </p:blipFill>
        <p:spPr>
          <a:xfrm>
            <a:off x="1024759" y="1919909"/>
            <a:ext cx="1661965" cy="1661965"/>
          </a:xfrm>
          <a:prstGeom prst="rect">
            <a:avLst/>
          </a:prstGeom>
        </p:spPr>
      </p:pic>
    </p:spTree>
    <p:extLst>
      <p:ext uri="{BB962C8B-B14F-4D97-AF65-F5344CB8AC3E}">
        <p14:creationId xmlns:p14="http://schemas.microsoft.com/office/powerpoint/2010/main" val="3673242781"/>
      </p:ext>
    </p:extLst>
  </p:cSld>
  <p:clrMapOvr>
    <a:masterClrMapping/>
  </p:clrMapOvr>
</p:sld>
</file>

<file path=ppt/theme/theme1.xml><?xml version="1.0" encoding="utf-8"?>
<a:theme xmlns:a="http://schemas.openxmlformats.org/drawingml/2006/main" name="Optometry Australia PowerPoint Template - 2018 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ptometry VIC-SA 2019 PowerPoint Template Widescreen [Read-Only]" id="{8E573B09-5313-4523-A905-E60CFBB4B6E6}" vid="{D07BDAF1-981E-47B5-9ED4-235D3E5C944D}"/>
    </a:ext>
  </a:extLst>
</a:theme>
</file>

<file path=ppt/theme/theme2.xml><?xml version="1.0" encoding="utf-8"?>
<a:theme xmlns:a="http://schemas.openxmlformats.org/drawingml/2006/main" name="1_Optometry Australia PowerPoint Template - 2018 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ptometry VIC-SA 2019 PowerPoint Template Widescreen [Read-Only]" id="{8E573B09-5313-4523-A905-E60CFBB4B6E6}" vid="{D07BDAF1-981E-47B5-9ED4-235D3E5C94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2453</TotalTime>
  <Words>2259</Words>
  <Application>Microsoft Office PowerPoint</Application>
  <PresentationFormat>Widescreen</PresentationFormat>
  <Paragraphs>198</Paragraphs>
  <Slides>18</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Courier New</vt:lpstr>
      <vt:lpstr>Wingdings</vt:lpstr>
      <vt:lpstr>Optometry Australia PowerPoint Template - 2018 Widescreen</vt:lpstr>
      <vt:lpstr>1_Optometry Australia PowerPoint Template - 2018 Widescreen</vt:lpstr>
      <vt:lpstr>Keratoconus Webinar</vt:lpstr>
      <vt:lpstr>Welcome</vt:lpstr>
      <vt:lpstr>Program overview</vt:lpstr>
      <vt:lpstr>Learning objectives</vt:lpstr>
      <vt:lpstr>CPD attendance and assessment</vt:lpstr>
      <vt:lpstr>CPD attendance and assessment</vt:lpstr>
      <vt:lpstr>ECOV/SA events</vt:lpstr>
      <vt:lpstr>ECOV/SA resources</vt:lpstr>
      <vt:lpstr>ECOV/SA contact details</vt:lpstr>
      <vt:lpstr>PowerPoint Presentation</vt:lpstr>
      <vt:lpstr>Events</vt:lpstr>
      <vt:lpstr>Advocacy  </vt:lpstr>
      <vt:lpstr>COVID-19</vt:lpstr>
      <vt:lpstr>Member resources </vt:lpstr>
      <vt:lpstr>Contact us</vt:lpstr>
      <vt:lpstr>Jessica Chi  Dr Georgia Cleary</vt:lpstr>
      <vt:lpstr>Interactive Breakout Session</vt:lpstr>
      <vt:lpstr>Evaluation and Close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Lachlan Hessing</dc:creator>
  <cp:lastModifiedBy>Lyn Hsieh</cp:lastModifiedBy>
  <cp:revision>184</cp:revision>
  <cp:lastPrinted>2020-11-19T08:08:29Z</cp:lastPrinted>
  <dcterms:created xsi:type="dcterms:W3CDTF">2019-10-02T23:49:13Z</dcterms:created>
  <dcterms:modified xsi:type="dcterms:W3CDTF">2021-09-13T04:47:29Z</dcterms:modified>
</cp:coreProperties>
</file>